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33"/>
  </p:notesMasterIdLst>
  <p:sldIdLst>
    <p:sldId id="256" r:id="rId5"/>
    <p:sldId id="4832" r:id="rId6"/>
    <p:sldId id="4833" r:id="rId7"/>
    <p:sldId id="4835" r:id="rId8"/>
    <p:sldId id="4812" r:id="rId9"/>
    <p:sldId id="4839" r:id="rId10"/>
    <p:sldId id="4834" r:id="rId11"/>
    <p:sldId id="4838" r:id="rId12"/>
    <p:sldId id="4804" r:id="rId13"/>
    <p:sldId id="4805" r:id="rId14"/>
    <p:sldId id="4809" r:id="rId15"/>
    <p:sldId id="4808" r:id="rId16"/>
    <p:sldId id="4810" r:id="rId17"/>
    <p:sldId id="4806" r:id="rId18"/>
    <p:sldId id="4802" r:id="rId19"/>
    <p:sldId id="4829" r:id="rId20"/>
    <p:sldId id="4842" r:id="rId21"/>
    <p:sldId id="4841" r:id="rId22"/>
    <p:sldId id="4825" r:id="rId23"/>
    <p:sldId id="4816" r:id="rId24"/>
    <p:sldId id="4840" r:id="rId25"/>
    <p:sldId id="4817" r:id="rId26"/>
    <p:sldId id="4837" r:id="rId27"/>
    <p:sldId id="4824" r:id="rId28"/>
    <p:sldId id="4822" r:id="rId29"/>
    <p:sldId id="4807" r:id="rId30"/>
    <p:sldId id="4803" r:id="rId31"/>
    <p:sldId id="4794"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Introduction" id="{43FC0158-3A1B-42CC-A1F0-FF1F888B3427}">
          <p14:sldIdLst>
            <p14:sldId id="256"/>
            <p14:sldId id="4832"/>
            <p14:sldId id="4833"/>
            <p14:sldId id="4835"/>
          </p14:sldIdLst>
        </p14:section>
        <p14:section name="Insight Data" id="{8CA813F6-0AA1-44CC-8F87-5AAAD9A9D77F}">
          <p14:sldIdLst>
            <p14:sldId id="4812"/>
            <p14:sldId id="4839"/>
            <p14:sldId id="4834"/>
            <p14:sldId id="4838"/>
            <p14:sldId id="4804"/>
            <p14:sldId id="4805"/>
            <p14:sldId id="4809"/>
            <p14:sldId id="4808"/>
            <p14:sldId id="4810"/>
            <p14:sldId id="4806"/>
          </p14:sldIdLst>
        </p14:section>
        <p14:section name="Impact on Learning" id="{270D2FEF-4490-41D8-BD15-BC24D710C385}">
          <p14:sldIdLst>
            <p14:sldId id="4802"/>
            <p14:sldId id="4829"/>
            <p14:sldId id="4842"/>
            <p14:sldId id="4841"/>
          </p14:sldIdLst>
        </p14:section>
        <p14:section name="Good Practice and Resources" id="{E02123D5-6057-4F00-A0E2-DAB974FD5456}">
          <p14:sldIdLst>
            <p14:sldId id="4825"/>
            <p14:sldId id="4816"/>
            <p14:sldId id="4840"/>
            <p14:sldId id="4817"/>
            <p14:sldId id="4837"/>
          </p14:sldIdLst>
        </p14:section>
        <p14:section name="National and Local Policy" id="{422717C3-70EF-4BF3-A129-5C35E8664FE8}">
          <p14:sldIdLst>
            <p14:sldId id="4824"/>
            <p14:sldId id="4822"/>
            <p14:sldId id="4807"/>
          </p14:sldIdLst>
        </p14:section>
        <p14:section name="Appendix A " id="{5C7F35DF-A00C-4936-BDB2-27D401B4ED8C}">
          <p14:sldIdLst>
            <p14:sldId id="4803"/>
            <p14:sldId id="47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054"/>
    <a:srgbClr val="E54A93"/>
    <a:srgbClr val="54BECB"/>
    <a:srgbClr val="554B99"/>
    <a:srgbClr val="4BACC6"/>
    <a:srgbClr val="DE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792" autoAdjust="0"/>
  </p:normalViewPr>
  <p:slideViewPr>
    <p:cSldViewPr snapToGrid="0">
      <p:cViewPr varScale="1">
        <p:scale>
          <a:sx n="60" d="100"/>
          <a:sy n="60" d="100"/>
        </p:scale>
        <p:origin x="28" y="52"/>
      </p:cViewPr>
      <p:guideLst/>
    </p:cSldViewPr>
  </p:slideViewPr>
  <p:outlineViewPr>
    <p:cViewPr>
      <p:scale>
        <a:sx n="33" d="100"/>
        <a:sy n="33" d="100"/>
      </p:scale>
      <p:origin x="0" y="-3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8FF47AED-1360-413F-A739-2CBC8068C8F3}"/>
    <pc:docChg chg="delSld modSection">
      <pc:chgData name="Genevieve Bouquet" userId="9ee00270-1c76-4fb6-80ff-36b31e77115e" providerId="ADAL" clId="{8FF47AED-1360-413F-A739-2CBC8068C8F3}" dt="2024-05-29T10:24:34.934" v="1" actId="2696"/>
      <pc:docMkLst>
        <pc:docMk/>
      </pc:docMkLst>
      <pc:sldChg chg="del">
        <pc:chgData name="Genevieve Bouquet" userId="9ee00270-1c76-4fb6-80ff-36b31e77115e" providerId="ADAL" clId="{8FF47AED-1360-413F-A739-2CBC8068C8F3}" dt="2024-05-29T10:24:34.934" v="1" actId="2696"/>
        <pc:sldMkLst>
          <pc:docMk/>
          <pc:sldMk cId="0" sldId="263"/>
        </pc:sldMkLst>
      </pc:sldChg>
      <pc:sldChg chg="del">
        <pc:chgData name="Genevieve Bouquet" userId="9ee00270-1c76-4fb6-80ff-36b31e77115e" providerId="ADAL" clId="{8FF47AED-1360-413F-A739-2CBC8068C8F3}" dt="2024-05-29T10:24:28.255" v="0" actId="2696"/>
        <pc:sldMkLst>
          <pc:docMk/>
          <pc:sldMk cId="3779986348" sldId="4843"/>
        </pc:sldMkLst>
      </pc:sldChg>
      <pc:sldMasterChg chg="delSldLayout">
        <pc:chgData name="Genevieve Bouquet" userId="9ee00270-1c76-4fb6-80ff-36b31e77115e" providerId="ADAL" clId="{8FF47AED-1360-413F-A739-2CBC8068C8F3}" dt="2024-05-29T10:24:28.255" v="0" actId="2696"/>
        <pc:sldMasterMkLst>
          <pc:docMk/>
          <pc:sldMasterMk cId="0" sldId="2147483648"/>
        </pc:sldMasterMkLst>
        <pc:sldLayoutChg chg="del">
          <pc:chgData name="Genevieve Bouquet" userId="9ee00270-1c76-4fb6-80ff-36b31e77115e" providerId="ADAL" clId="{8FF47AED-1360-413F-A739-2CBC8068C8F3}" dt="2024-05-29T10:24:28.255" v="0" actId="2696"/>
          <pc:sldLayoutMkLst>
            <pc:docMk/>
            <pc:sldMasterMk cId="0" sldId="214748364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4244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9248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63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Reducing the likelihood of impulse purchases</a:t>
            </a:r>
          </a:p>
        </p:txBody>
      </p:sp>
    </p:spTree>
    <p:extLst>
      <p:ext uri="{BB962C8B-B14F-4D97-AF65-F5344CB8AC3E}">
        <p14:creationId xmlns:p14="http://schemas.microsoft.com/office/powerpoint/2010/main" val="302512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lnSpc>
                <a:spcPct val="107000"/>
              </a:lnSpc>
              <a:spcBef>
                <a:spcPts val="1400"/>
              </a:spcBef>
              <a:buFont typeface="Arial"/>
              <a:buChar char="•"/>
            </a:pPr>
            <a:endParaRPr lang="en-US"/>
          </a:p>
        </p:txBody>
      </p:sp>
    </p:spTree>
    <p:extLst>
      <p:ext uri="{BB962C8B-B14F-4D97-AF65-F5344CB8AC3E}">
        <p14:creationId xmlns:p14="http://schemas.microsoft.com/office/powerpoint/2010/main" val="399028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160795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70764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58FB-308E-4B2D-ABC8-2D34F489DD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A20A66-0D05-4B23-B646-E42B0E32C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C03681-053A-471D-BAC3-9AC554E77A81}"/>
              </a:ext>
            </a:extLst>
          </p:cNvPr>
          <p:cNvSpPr>
            <a:spLocks noGrp="1"/>
          </p:cNvSpPr>
          <p:nvPr>
            <p:ph type="dt" sz="half" idx="10"/>
          </p:nvPr>
        </p:nvSpPr>
        <p:spPr/>
        <p:txBody>
          <a:bodyPr/>
          <a:lstStyle/>
          <a:p>
            <a:fld id="{D2098FAD-D0FD-4D58-89E1-2C2761F59BB1}" type="datetimeFigureOut">
              <a:rPr lang="en-GB" smtClean="0"/>
              <a:t>29/05/2024</a:t>
            </a:fld>
            <a:endParaRPr lang="en-GB"/>
          </a:p>
        </p:txBody>
      </p:sp>
      <p:sp>
        <p:nvSpPr>
          <p:cNvPr id="5" name="Footer Placeholder 4">
            <a:extLst>
              <a:ext uri="{FF2B5EF4-FFF2-40B4-BE49-F238E27FC236}">
                <a16:creationId xmlns:a16="http://schemas.microsoft.com/office/drawing/2014/main" id="{47F32C66-9512-4444-BC05-9C22487BF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51E07-9373-46C0-A81B-F3CF919210EC}"/>
              </a:ext>
            </a:extLst>
          </p:cNvPr>
          <p:cNvSpPr>
            <a:spLocks noGrp="1"/>
          </p:cNvSpPr>
          <p:nvPr>
            <p:ph type="sldNum" sz="quarter" idx="12"/>
          </p:nvPr>
        </p:nvSpPr>
        <p:spPr/>
        <p:txBody>
          <a:bodyPr/>
          <a:lstStyle/>
          <a:p>
            <a:fld id="{53236845-9CAA-4858-9305-F7D812840FC9}" type="slidenum">
              <a:rPr lang="en-GB" smtClean="0"/>
              <a:t>‹#›</a:t>
            </a:fld>
            <a:endParaRPr lang="en-GB"/>
          </a:p>
        </p:txBody>
      </p:sp>
    </p:spTree>
    <p:extLst>
      <p:ext uri="{BB962C8B-B14F-4D97-AF65-F5344CB8AC3E}">
        <p14:creationId xmlns:p14="http://schemas.microsoft.com/office/powerpoint/2010/main" val="266790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1" r:id="rId5"/>
    <p:sldLayoutId id="2147483662" r:id="rId6"/>
    <p:sldLayoutId id="2147483663"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thetimes.co.uk/article/the-times-health-commission-recommendations-nhs-dzhvfzbs6" TargetMode="External"/><Relationship Id="rId4" Type="http://schemas.openxmlformats.org/officeDocument/2006/relationships/hyperlink" Target="https://healthmedia.blog.gov.uk/2023/06/07/government-plans-to-tackle-obesity-in-englan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nhs.uk/healthier-famili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orfolkfoundation.com/giving-and-philanthropy/back-our-key-initiatives/nourishing-norfolk/" TargetMode="External"/><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gov.uk/apply-free-school-meals/norfolk"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hyperlink" Target="https://www.nhs.uk/start-for-life/healthcare-and-childcare-professionals/" TargetMode="External"/><Relationship Id="rId3" Type="http://schemas.openxmlformats.org/officeDocument/2006/relationships/hyperlink" Target="https://www.publichealth.hscni.net/sites/default/files/Nutrition%20Matters%20for%20the%20early%20years%200118.pdf" TargetMode="External"/><Relationship Id="rId7" Type="http://schemas.openxmlformats.org/officeDocument/2006/relationships/hyperlink" Target="https://www.gov.uk/government/publications/school-food-standards-resources-for-schools/school-food-standards-practical-guide"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foodafactoflife.org.uk/" TargetMode="External"/><Relationship Id="rId5" Type="http://schemas.openxmlformats.org/officeDocument/2006/relationships/hyperlink" Target="https://www.foodforlife.org.uk/schools-and-early-years" TargetMode="External"/><Relationship Id="rId4" Type="http://schemas.openxmlformats.org/officeDocument/2006/relationships/hyperlink" Target="https://campaignresources.phe.gov.uk/schools/topics/healthy-eating/overview" TargetMode="External"/><Relationship Id="rId9" Type="http://schemas.openxmlformats.org/officeDocument/2006/relationships/hyperlink" Target="https://assets.publishing.service.gov.uk/media/5a7ede2ded915d74e33f2eba/HT_briefing_layoutvFINALvii.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hyperlink" Target="https://www.nutrition.org.uk/healthy-eating-wee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thetimes.co.uk/article/the-times-health-commission-recommendations-nhs-dzhvfzbs6" TargetMode="External"/><Relationship Id="rId5" Type="http://schemas.openxmlformats.org/officeDocument/2006/relationships/hyperlink" Target="https://s3.documentcloud.org/documents/24398476/times-health-commission_report_2024.pdf"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sugar-reduction-from-evidence-into-action" TargetMode="External"/><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s://www.who.int/publications/i/item/978924154902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news-room/fact-sheets/detail/malnutrition"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sacn-report-feeding-young-children-aged-1-to-5-years/feeding-young-children-aged-1-to-5-years-summary-report"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commonslibrary.parliament.uk/who-is-experiencing-food-insecurity-in-the-uk/#:~:text=The%20number%20of%20people%20in,Work%20and%20Pensions%20(DWP)." TargetMode="External"/><Relationship Id="rId4" Type="http://schemas.openxmlformats.org/officeDocument/2006/relationships/hyperlink" Target="https://www.who.int/news-room/fact-sheets/detail/malnutri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norfolkinsight.org.uk/wp-content/uploads/2024/04/Malnutrition_Cabinet_Statement_April_2024.pdf" TargetMode="External"/><Relationship Id="rId5" Type="http://schemas.openxmlformats.org/officeDocument/2006/relationships/hyperlink" Target="https://www.norfolkinsight.org.uk/wp-content/uploads/2019/12/Director_of_Public_Health_Final.pd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eur02.safelinks.protection.outlook.com/?url=https%3A%2F%2Fwww.bapen.org.uk%2Fpdfs%2Feconomic-report-full.pdf&amp;data=05%7C02%7Cjoshua.robotham%40norfolk.gov.uk%7C577b560ab2624e350b0508dc1b6d4254%7C1419177e57e04f0faff0fd61b549d10e%7C0%7C0%7C638415403607073857%7CUnknown%7CTWFpbGZsb3d8eyJWIjoiMC4wLjAwMDAiLCJQIjoiV2luMzIiLCJBTiI6Ik1haWwiLCJXVCI6Mn0%3D%7C3000%7C%7C%7C&amp;sdata=b%2BCkGxb5nmDUz8JxqSH%2Beg9qr70usmH2bsrmnlN%2BnGw%3D&amp;reserved=0"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eur02.safelinks.protection.outlook.com/?url=https%3A%2F%2Fwww.bapen.org.uk%2Fpdfs%2Feconomic-report-full.pdf&amp;data=05%7C02%7Cjoshua.robotham%40norfolk.gov.uk%7C577b560ab2624e350b0508dc1b6d4254%7C1419177e57e04f0faff0fd61b549d10e%7C0%7C0%7C638415403607079927%7CUnknown%7CTWFpbGZsb3d8eyJWIjoiMC4wLjAwMDAiLCJQIjoiV2luMzIiLCJBTiI6Ik1haWwiLCJXVCI6Mn0%3D%7C3000%7C%7C%7C&amp;sdata=eFLkJ56IOdLBVrlcZjEd0RLUA%2BvWQ%2FHxJ4CvP1D4bXA%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Title of…"/>
          <p:cNvSpPr txBox="1">
            <a:spLocks noGrp="1"/>
          </p:cNvSpPr>
          <p:nvPr>
            <p:ph type="title" idx="4294967295"/>
          </p:nvPr>
        </p:nvSpPr>
        <p:spPr>
          <a:xfrm>
            <a:off x="544955" y="2710075"/>
            <a:ext cx="5834580" cy="4014044"/>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600"/>
              </a:spcAft>
              <a:buClrTx/>
              <a:buSzTx/>
              <a:buFontTx/>
              <a:buNone/>
              <a:tabLst/>
              <a:defRPr sz="6600" b="1">
                <a:solidFill>
                  <a:srgbClr val="1A304A"/>
                </a:solidFill>
              </a:defRPr>
            </a:pPr>
            <a:r>
              <a:rPr kumimoji="0" lang="en-GB" sz="6000" b="1" i="0" u="none" strike="noStrike" kern="0" cap="none" spc="0" normalizeH="0" baseline="0" noProof="0" dirty="0">
                <a:ln>
                  <a:noFill/>
                </a:ln>
                <a:solidFill>
                  <a:srgbClr val="1A304A"/>
                </a:solidFill>
                <a:effectLst/>
                <a:uLnTx/>
                <a:uFillTx/>
                <a:latin typeface="+mn-lt"/>
                <a:ea typeface="+mn-ea"/>
                <a:cs typeface="+mn-cs"/>
                <a:sym typeface="Calibri"/>
              </a:rPr>
              <a:t>A Public Health focus on Children's Nutrition and Learning</a:t>
            </a:r>
          </a:p>
          <a:p>
            <a:pPr marL="0" marR="0" lvl="0" indent="0" algn="l" defTabSz="914400" rtl="0" eaLnBrk="1" fontAlgn="auto" latinLnBrk="0" hangingPunct="0">
              <a:lnSpc>
                <a:spcPct val="60000"/>
              </a:lnSpc>
              <a:spcBef>
                <a:spcPts val="0"/>
              </a:spcBef>
              <a:spcAft>
                <a:spcPts val="600"/>
              </a:spcAft>
              <a:buClrTx/>
              <a:buSzTx/>
              <a:buFontTx/>
              <a:buNone/>
              <a:tabLst/>
              <a:defRPr sz="6600" b="1">
                <a:solidFill>
                  <a:srgbClr val="1A304A"/>
                </a:solidFill>
              </a:defRPr>
            </a:pPr>
            <a:endParaRPr kumimoji="0" lang="en-GB" sz="3200" b="1" i="0" u="none" strike="noStrike" kern="0" cap="none" spc="0" normalizeH="0" baseline="0" noProof="0" dirty="0">
              <a:ln>
                <a:noFill/>
              </a:ln>
              <a:solidFill>
                <a:srgbClr val="1A304A"/>
              </a:solidFill>
              <a:effectLst/>
              <a:uLnTx/>
              <a:uFillTx/>
              <a:latin typeface="+mn-lt"/>
              <a:ea typeface="+mn-ea"/>
              <a:cs typeface="+mn-cs"/>
              <a:sym typeface="Calibri"/>
            </a:endParaRPr>
          </a:p>
          <a:p>
            <a:pPr marL="0" marR="0" lvl="0" indent="0" algn="l" defTabSz="914400" rtl="0" eaLnBrk="1" fontAlgn="auto" latinLnBrk="0" hangingPunct="0">
              <a:lnSpc>
                <a:spcPct val="60000"/>
              </a:lnSpc>
              <a:spcBef>
                <a:spcPts val="0"/>
              </a:spcBef>
              <a:spcAft>
                <a:spcPts val="600"/>
              </a:spcAft>
              <a:buClrTx/>
              <a:buSzTx/>
              <a:buFontTx/>
              <a:buNone/>
              <a:tabLst/>
              <a:defRPr sz="6600" b="1">
                <a:solidFill>
                  <a:srgbClr val="1A304A"/>
                </a:solidFill>
              </a:defRPr>
            </a:pPr>
            <a:endParaRPr kumimoji="0" lang="en-GB" sz="3200" b="1" i="0" u="none" strike="noStrike" kern="0" cap="none" spc="0" normalizeH="0" baseline="0" noProof="0" dirty="0">
              <a:ln>
                <a:noFill/>
              </a:ln>
              <a:solidFill>
                <a:srgbClr val="1A304A"/>
              </a:solidFill>
              <a:effectLst/>
              <a:uLnTx/>
              <a:uFillTx/>
              <a:latin typeface="+mn-lt"/>
              <a:ea typeface="+mn-ea"/>
              <a:cs typeface="+mn-cs"/>
              <a:sym typeface="Calibri"/>
            </a:endParaRPr>
          </a:p>
          <a:p>
            <a:pPr marL="0" marR="0" lvl="0" indent="0" algn="l" defTabSz="914400" rtl="0" eaLnBrk="1" fontAlgn="auto" latinLnBrk="0" hangingPunct="0">
              <a:lnSpc>
                <a:spcPct val="60000"/>
              </a:lnSpc>
              <a:spcBef>
                <a:spcPts val="0"/>
              </a:spcBef>
              <a:spcAft>
                <a:spcPts val="600"/>
              </a:spcAft>
              <a:buClrTx/>
              <a:buSzTx/>
              <a:buFontTx/>
              <a:buNone/>
              <a:tabLst/>
              <a:defRPr sz="6600" b="1">
                <a:solidFill>
                  <a:srgbClr val="1A304A"/>
                </a:solidFill>
              </a:defRPr>
            </a:pPr>
            <a:r>
              <a:rPr kumimoji="0" lang="en-GB" sz="3200" b="1" i="0" u="none" strike="noStrike" kern="0" cap="none" spc="0" normalizeH="0" baseline="0" noProof="0" dirty="0">
                <a:ln>
                  <a:noFill/>
                </a:ln>
                <a:solidFill>
                  <a:srgbClr val="1A304A"/>
                </a:solidFill>
                <a:effectLst/>
                <a:uLnTx/>
                <a:uFillTx/>
                <a:latin typeface="+mn-lt"/>
                <a:ea typeface="+mn-ea"/>
                <a:cs typeface="+mn-cs"/>
                <a:sym typeface="Calibri"/>
              </a:rPr>
              <a:t>21st May 2024</a:t>
            </a:r>
          </a:p>
        </p:txBody>
      </p:sp>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9" name="Text Placeholder 2">
            <a:extLst>
              <a:ext uri="{FF2B5EF4-FFF2-40B4-BE49-F238E27FC236}">
                <a16:creationId xmlns:a16="http://schemas.microsoft.com/office/drawing/2014/main" id="{473D0732-25FE-3CF9-676D-CE6362781C76}"/>
              </a:ext>
            </a:extLst>
          </p:cNvPr>
          <p:cNvSpPr txBox="1">
            <a:spLocks/>
          </p:cNvSpPr>
          <p:nvPr/>
        </p:nvSpPr>
        <p:spPr>
          <a:xfrm>
            <a:off x="332507" y="1323439"/>
            <a:ext cx="11415035" cy="3303534"/>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342900" indent="-342900" algn="just" hangingPunct="1">
              <a:buFont typeface="Arial" panose="020B0604020202020204" pitchFamily="34" charset="0"/>
              <a:buChar char="•"/>
            </a:pPr>
            <a:r>
              <a:rPr lang="en-GB" sz="1600">
                <a:solidFill>
                  <a:schemeClr val="tx1"/>
                </a:solidFill>
              </a:rPr>
              <a:t>The below shows a breakdown of National Childhood Measurement Programme (NCMP) categories for 22/23 (Norfolk values highlighted). In both years, most children are in the healthy weight category and in Year 6, this is above the national rate.</a:t>
            </a:r>
          </a:p>
          <a:p>
            <a:pPr marL="342900" indent="-342900" algn="just" hangingPunct="1">
              <a:buFont typeface="Arial" panose="020B0604020202020204" pitchFamily="34" charset="0"/>
              <a:buChar char="•"/>
            </a:pPr>
            <a:r>
              <a:rPr lang="en-GB" sz="1600">
                <a:solidFill>
                  <a:schemeClr val="tx1"/>
                </a:solidFill>
              </a:rPr>
              <a:t>Underweight is similar for both year groups and is significantly lower than national for both year groups. For Year 6, obesity and severe obesity is more than double that of reception.</a:t>
            </a:r>
          </a:p>
          <a:p>
            <a:pPr marL="342900" indent="-342900" algn="just" hangingPunct="1">
              <a:buFont typeface="Arial" panose="020B0604020202020204" pitchFamily="34" charset="0"/>
              <a:buChar char="•"/>
            </a:pPr>
            <a:r>
              <a:rPr lang="en-GB" sz="1600">
                <a:solidFill>
                  <a:schemeClr val="tx1"/>
                </a:solidFill>
              </a:rPr>
              <a:t>All other indicators in both years are similar to England and in reception show no significant change in trend. In Year 6, overweight and obesity, obesity and severe obesity are all increasing and getting worse.</a:t>
            </a:r>
          </a:p>
        </p:txBody>
      </p:sp>
      <p:pic>
        <p:nvPicPr>
          <p:cNvPr id="10" name="Picture 9">
            <a:extLst>
              <a:ext uri="{FF2B5EF4-FFF2-40B4-BE49-F238E27FC236}">
                <a16:creationId xmlns:a16="http://schemas.microsoft.com/office/drawing/2014/main" id="{C2238114-4218-87BB-6D21-7A2DE7B605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0445" y="2898269"/>
            <a:ext cx="11007097" cy="2052635"/>
          </a:xfrm>
          <a:prstGeom prst="rect">
            <a:avLst/>
          </a:prstGeom>
        </p:spPr>
      </p:pic>
      <p:pic>
        <p:nvPicPr>
          <p:cNvPr id="11" name="Picture 10">
            <a:extLst>
              <a:ext uri="{FF2B5EF4-FFF2-40B4-BE49-F238E27FC236}">
                <a16:creationId xmlns:a16="http://schemas.microsoft.com/office/drawing/2014/main" id="{1AD45A84-ABF2-1E78-52EC-445F6BB0F8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3511" y="4950904"/>
            <a:ext cx="11094031" cy="1717902"/>
          </a:xfrm>
          <a:prstGeom prst="rect">
            <a:avLst/>
          </a:prstGeom>
        </p:spPr>
      </p:pic>
      <p:sp>
        <p:nvSpPr>
          <p:cNvPr id="3" name="Title 2">
            <a:extLst>
              <a:ext uri="{FF2B5EF4-FFF2-40B4-BE49-F238E27FC236}">
                <a16:creationId xmlns:a16="http://schemas.microsoft.com/office/drawing/2014/main" id="{5D8DD125-32BE-2024-B25A-6F0E042A22E4}"/>
              </a:ext>
            </a:extLst>
          </p:cNvPr>
          <p:cNvSpPr txBox="1">
            <a:spLocks noGrp="1"/>
          </p:cNvSpPr>
          <p:nvPr>
            <p:ph type="title" idx="4294967295"/>
          </p:nvPr>
        </p:nvSpPr>
        <p:spPr>
          <a:xfrm>
            <a:off x="388482" y="0"/>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spTree>
    <p:extLst>
      <p:ext uri="{BB962C8B-B14F-4D97-AF65-F5344CB8AC3E}">
        <p14:creationId xmlns:p14="http://schemas.microsoft.com/office/powerpoint/2010/main" val="252393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252242" y="172946"/>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chemeClr val="accent1">
                    <a:lumMod val="50000"/>
                  </a:schemeClr>
                </a:solidFill>
                <a:effectLst/>
                <a:uLnTx/>
                <a:uFillTx/>
                <a:latin typeface="Frutiger W01"/>
                <a:ea typeface="+mn-ea"/>
                <a:cs typeface="+mn-cs"/>
                <a:sym typeface="Calibri"/>
              </a:rPr>
              <a:t>National Childhood Measurement Programme: Reception 2022/23</a:t>
            </a: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7" name="Picture 6">
            <a:extLst>
              <a:ext uri="{FF2B5EF4-FFF2-40B4-BE49-F238E27FC236}">
                <a16:creationId xmlns:a16="http://schemas.microsoft.com/office/drawing/2014/main" id="{8BA6E019-341E-5CEE-E6D6-ACFC8E8E7D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6876" y="1304602"/>
            <a:ext cx="10530054" cy="5012218"/>
          </a:xfrm>
          <a:prstGeom prst="rect">
            <a:avLst/>
          </a:prstGeom>
        </p:spPr>
      </p:pic>
      <p:sp>
        <p:nvSpPr>
          <p:cNvPr id="8" name="TextBox 7">
            <a:extLst>
              <a:ext uri="{FF2B5EF4-FFF2-40B4-BE49-F238E27FC236}">
                <a16:creationId xmlns:a16="http://schemas.microsoft.com/office/drawing/2014/main" id="{BD3FAA69-33AB-C30D-92CE-782EE183CC6B}"/>
              </a:ext>
            </a:extLst>
          </p:cNvPr>
          <p:cNvSpPr txBox="1"/>
          <p:nvPr/>
        </p:nvSpPr>
        <p:spPr>
          <a:xfrm>
            <a:off x="805070" y="6112565"/>
            <a:ext cx="104232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mn-lt"/>
                <a:ea typeface="+mn-ea"/>
                <a:cs typeface="+mn-cs"/>
                <a:sym typeface="Calibri"/>
              </a:rPr>
              <a:t>Ethnicity data to be treated with caution due to the small numbers in each ethnic minority group. </a:t>
            </a:r>
          </a:p>
        </p:txBody>
      </p:sp>
    </p:spTree>
    <p:extLst>
      <p:ext uri="{BB962C8B-B14F-4D97-AF65-F5344CB8AC3E}">
        <p14:creationId xmlns:p14="http://schemas.microsoft.com/office/powerpoint/2010/main" val="166794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252242" y="172946"/>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chemeClr val="accent1">
                    <a:lumMod val="50000"/>
                  </a:schemeClr>
                </a:solidFill>
                <a:effectLst/>
                <a:uLnTx/>
                <a:uFillTx/>
                <a:latin typeface="Frutiger W01"/>
                <a:ea typeface="+mn-ea"/>
                <a:cs typeface="+mn-cs"/>
                <a:sym typeface="Calibri"/>
              </a:rPr>
              <a:t>National Childhood Measurement Programme: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chemeClr val="accent1">
                    <a:lumMod val="50000"/>
                  </a:schemeClr>
                </a:solidFill>
                <a:effectLst/>
                <a:uLnTx/>
                <a:uFillTx/>
                <a:latin typeface="Frutiger W01"/>
                <a:ea typeface="+mn-ea"/>
                <a:cs typeface="+mn-cs"/>
                <a:sym typeface="Calibri"/>
              </a:rPr>
              <a:t>Year 6 - 2022/23</a:t>
            </a: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8" name="TextBox 7">
            <a:extLst>
              <a:ext uri="{FF2B5EF4-FFF2-40B4-BE49-F238E27FC236}">
                <a16:creationId xmlns:a16="http://schemas.microsoft.com/office/drawing/2014/main" id="{BD3FAA69-33AB-C30D-92CE-782EE183CC6B}"/>
              </a:ext>
            </a:extLst>
          </p:cNvPr>
          <p:cNvSpPr txBox="1"/>
          <p:nvPr/>
        </p:nvSpPr>
        <p:spPr>
          <a:xfrm>
            <a:off x="805070" y="6112565"/>
            <a:ext cx="104232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mn-lt"/>
                <a:ea typeface="+mn-ea"/>
                <a:cs typeface="+mn-cs"/>
                <a:sym typeface="Calibri"/>
              </a:rPr>
              <a:t>Ethnicity data to be treated with caution due to the small numbers in each ethnic minority group. </a:t>
            </a:r>
          </a:p>
        </p:txBody>
      </p:sp>
      <p:pic>
        <p:nvPicPr>
          <p:cNvPr id="6" name="Picture 5">
            <a:extLst>
              <a:ext uri="{FF2B5EF4-FFF2-40B4-BE49-F238E27FC236}">
                <a16:creationId xmlns:a16="http://schemas.microsoft.com/office/drawing/2014/main" id="{D5253E19-DFD3-102B-902C-09404457C3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026" y="1359417"/>
            <a:ext cx="10673400" cy="4783849"/>
          </a:xfrm>
          <a:prstGeom prst="rect">
            <a:avLst/>
          </a:prstGeom>
        </p:spPr>
      </p:pic>
    </p:spTree>
    <p:extLst>
      <p:ext uri="{BB962C8B-B14F-4D97-AF65-F5344CB8AC3E}">
        <p14:creationId xmlns:p14="http://schemas.microsoft.com/office/powerpoint/2010/main" val="192074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3" name="Picture 2">
            <a:extLst>
              <a:ext uri="{FF2B5EF4-FFF2-40B4-BE49-F238E27FC236}">
                <a16:creationId xmlns:a16="http://schemas.microsoft.com/office/drawing/2014/main" id="{E23F3AFC-C60D-57C0-5725-01995343D3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4457" y="276166"/>
            <a:ext cx="10504318" cy="1152244"/>
          </a:xfrm>
          <a:prstGeom prst="rect">
            <a:avLst/>
          </a:prstGeom>
        </p:spPr>
      </p:pic>
      <p:sp>
        <p:nvSpPr>
          <p:cNvPr id="7" name="TextBox 6">
            <a:extLst>
              <a:ext uri="{FF2B5EF4-FFF2-40B4-BE49-F238E27FC236}">
                <a16:creationId xmlns:a16="http://schemas.microsoft.com/office/drawing/2014/main" id="{AD405C8F-55D5-E555-6D0D-2DFA5203EEBA}"/>
              </a:ext>
            </a:extLst>
          </p:cNvPr>
          <p:cNvSpPr txBox="1"/>
          <p:nvPr/>
        </p:nvSpPr>
        <p:spPr>
          <a:xfrm>
            <a:off x="444457" y="1189959"/>
            <a:ext cx="11028183" cy="1569660"/>
          </a:xfrm>
          <a:prstGeom prst="rect">
            <a:avLst/>
          </a:prstGeom>
          <a:noFill/>
        </p:spPr>
        <p:txBody>
          <a:bodyPr wrap="square">
            <a:spAutoFit/>
          </a:bodyPr>
          <a:lstStyle/>
          <a:p>
            <a:pPr marL="342900" indent="-342900" algn="just">
              <a:buFont typeface="Arial" panose="020B0604020202020204" pitchFamily="34" charset="0"/>
              <a:buChar char="•"/>
            </a:pPr>
            <a:r>
              <a:rPr lang="en-GB" sz="2400">
                <a:latin typeface="Arial" panose="020B0604020202020204" pitchFamily="34" charset="0"/>
                <a:cs typeface="Arial" panose="020B0604020202020204" pitchFamily="34" charset="0"/>
              </a:rPr>
              <a:t>Most districts are statistically similar  or better than national rates</a:t>
            </a:r>
          </a:p>
          <a:p>
            <a:pPr marL="342900" indent="-342900" algn="just">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For years R and 6, King’s Lynn has significantly higher overweight and obese children and f</a:t>
            </a:r>
            <a:r>
              <a:rPr lang="en-GB" sz="2400">
                <a:latin typeface="Arial" panose="020B0604020202020204" pitchFamily="34" charset="0"/>
                <a:cs typeface="Arial" panose="020B0604020202020204" pitchFamily="34" charset="0"/>
              </a:rPr>
              <a:t>or year 6, Great Yarmouth has a higher rate of severely obese children; these are both districts with higher levels of deprivation </a:t>
            </a:r>
            <a:endParaRPr lang="en-GB" sz="2400">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9A8EED5-A600-295B-BCD4-E23896275475}"/>
              </a:ext>
              <a:ext uri="{C183D7F6-B498-43B3-948B-1728B52AA6E4}">
                <adec:decorative xmlns:adec="http://schemas.microsoft.com/office/drawing/2017/decorative" val="1"/>
              </a:ext>
            </a:extLst>
          </p:cNvPr>
          <p:cNvGrpSpPr/>
          <p:nvPr/>
        </p:nvGrpSpPr>
        <p:grpSpPr>
          <a:xfrm>
            <a:off x="332508" y="2894114"/>
            <a:ext cx="6569766" cy="3534447"/>
            <a:chOff x="508408" y="1927181"/>
            <a:chExt cx="6573399" cy="3295786"/>
          </a:xfrm>
        </p:grpSpPr>
        <p:pic>
          <p:nvPicPr>
            <p:cNvPr id="10" name="Picture 9">
              <a:extLst>
                <a:ext uri="{FF2B5EF4-FFF2-40B4-BE49-F238E27FC236}">
                  <a16:creationId xmlns:a16="http://schemas.microsoft.com/office/drawing/2014/main" id="{847924C9-88DD-0E58-0C25-0AEDE82D6EF6}"/>
                </a:ext>
              </a:extLst>
            </p:cNvPr>
            <p:cNvPicPr>
              <a:picLocks noChangeAspect="1"/>
            </p:cNvPicPr>
            <p:nvPr/>
          </p:nvPicPr>
          <p:blipFill>
            <a:blip r:embed="rId4"/>
            <a:stretch>
              <a:fillRect/>
            </a:stretch>
          </p:blipFill>
          <p:spPr>
            <a:xfrm>
              <a:off x="2219989" y="1927181"/>
              <a:ext cx="4861818" cy="3295786"/>
            </a:xfrm>
            <a:prstGeom prst="rect">
              <a:avLst/>
            </a:prstGeom>
          </p:spPr>
        </p:pic>
        <p:sp>
          <p:nvSpPr>
            <p:cNvPr id="11" name="TextBox 10">
              <a:extLst>
                <a:ext uri="{FF2B5EF4-FFF2-40B4-BE49-F238E27FC236}">
                  <a16:creationId xmlns:a16="http://schemas.microsoft.com/office/drawing/2014/main" id="{72EF17B1-B27F-76F3-ED9A-C0CFFED29F9D}"/>
                </a:ext>
              </a:extLst>
            </p:cNvPr>
            <p:cNvSpPr txBox="1"/>
            <p:nvPr/>
          </p:nvSpPr>
          <p:spPr>
            <a:xfrm>
              <a:off x="513807" y="3459658"/>
              <a:ext cx="1820091" cy="230832"/>
            </a:xfrm>
            <a:prstGeom prst="rect">
              <a:avLst/>
            </a:prstGeom>
            <a:solidFill>
              <a:schemeClr val="bg1"/>
            </a:solidFill>
          </p:spPr>
          <p:txBody>
            <a:bodyPr wrap="square" rtlCol="0">
              <a:spAutoFit/>
            </a:bodyPr>
            <a:lstStyle/>
            <a:p>
              <a:pPr algn="r"/>
              <a:r>
                <a:rPr lang="en-GB" sz="900" i="0">
                  <a:solidFill>
                    <a:srgbClr val="0B0C0C"/>
                  </a:solidFill>
                  <a:effectLst/>
                  <a:latin typeface="Arial" panose="020B0604020202020204" pitchFamily="34" charset="0"/>
                </a:rPr>
                <a:t>underweight</a:t>
              </a:r>
              <a:endParaRPr lang="en-GB" sz="900"/>
            </a:p>
          </p:txBody>
        </p:sp>
        <p:sp>
          <p:nvSpPr>
            <p:cNvPr id="12" name="TextBox 11">
              <a:extLst>
                <a:ext uri="{FF2B5EF4-FFF2-40B4-BE49-F238E27FC236}">
                  <a16:creationId xmlns:a16="http://schemas.microsoft.com/office/drawing/2014/main" id="{5D1CDEFE-F0B4-8FE5-82B3-AA1DFD583400}"/>
                </a:ext>
              </a:extLst>
            </p:cNvPr>
            <p:cNvSpPr txBox="1"/>
            <p:nvPr/>
          </p:nvSpPr>
          <p:spPr>
            <a:xfrm>
              <a:off x="513807" y="3734297"/>
              <a:ext cx="1820091" cy="230832"/>
            </a:xfrm>
            <a:prstGeom prst="rect">
              <a:avLst/>
            </a:prstGeom>
            <a:solidFill>
              <a:schemeClr val="bg1"/>
            </a:solidFill>
          </p:spPr>
          <p:txBody>
            <a:bodyPr wrap="square" rtlCol="0">
              <a:spAutoFit/>
            </a:bodyPr>
            <a:lstStyle/>
            <a:p>
              <a:pPr algn="r"/>
              <a:r>
                <a:rPr lang="en-GB" sz="900" i="0">
                  <a:solidFill>
                    <a:srgbClr val="0B0C0C"/>
                  </a:solidFill>
                  <a:effectLst/>
                  <a:latin typeface="Arial" panose="020B0604020202020204" pitchFamily="34" charset="0"/>
                </a:rPr>
                <a:t>healthy weight</a:t>
              </a:r>
              <a:endParaRPr lang="en-GB" sz="900"/>
            </a:p>
          </p:txBody>
        </p:sp>
        <p:sp>
          <p:nvSpPr>
            <p:cNvPr id="13" name="TextBox 12">
              <a:extLst>
                <a:ext uri="{FF2B5EF4-FFF2-40B4-BE49-F238E27FC236}">
                  <a16:creationId xmlns:a16="http://schemas.microsoft.com/office/drawing/2014/main" id="{800CF52B-E8FA-9C7A-5C71-866D15A0F41B}"/>
                </a:ext>
              </a:extLst>
            </p:cNvPr>
            <p:cNvSpPr txBox="1"/>
            <p:nvPr/>
          </p:nvSpPr>
          <p:spPr>
            <a:xfrm>
              <a:off x="508408" y="4050197"/>
              <a:ext cx="1820091" cy="230832"/>
            </a:xfrm>
            <a:prstGeom prst="rect">
              <a:avLst/>
            </a:prstGeom>
            <a:solidFill>
              <a:schemeClr val="bg1"/>
            </a:solidFill>
          </p:spPr>
          <p:txBody>
            <a:bodyPr wrap="square" rtlCol="0">
              <a:spAutoFit/>
            </a:bodyPr>
            <a:lstStyle/>
            <a:p>
              <a:pPr algn="r"/>
              <a:r>
                <a:rPr lang="en-GB" sz="900" i="0">
                  <a:solidFill>
                    <a:srgbClr val="0B0C0C"/>
                  </a:solidFill>
                  <a:effectLst/>
                  <a:latin typeface="Arial" panose="020B0604020202020204" pitchFamily="34" charset="0"/>
                </a:rPr>
                <a:t>overweight</a:t>
              </a:r>
              <a:endParaRPr lang="en-GB" sz="900"/>
            </a:p>
          </p:txBody>
        </p:sp>
        <p:sp>
          <p:nvSpPr>
            <p:cNvPr id="14" name="TextBox 13">
              <a:extLst>
                <a:ext uri="{FF2B5EF4-FFF2-40B4-BE49-F238E27FC236}">
                  <a16:creationId xmlns:a16="http://schemas.microsoft.com/office/drawing/2014/main" id="{0DCD3EAB-15DE-F0F5-70D4-53BC6E171095}"/>
                </a:ext>
              </a:extLst>
            </p:cNvPr>
            <p:cNvSpPr txBox="1"/>
            <p:nvPr/>
          </p:nvSpPr>
          <p:spPr>
            <a:xfrm>
              <a:off x="706406" y="4309044"/>
              <a:ext cx="1749411" cy="230832"/>
            </a:xfrm>
            <a:prstGeom prst="rect">
              <a:avLst/>
            </a:prstGeom>
            <a:solidFill>
              <a:schemeClr val="bg1"/>
            </a:solidFill>
          </p:spPr>
          <p:txBody>
            <a:bodyPr wrap="square" rtlCol="0">
              <a:spAutoFit/>
            </a:bodyPr>
            <a:lstStyle/>
            <a:p>
              <a:pPr algn="r"/>
              <a:r>
                <a:rPr lang="en-GB" sz="900" i="0">
                  <a:solidFill>
                    <a:srgbClr val="0B0C0C"/>
                  </a:solidFill>
                  <a:effectLst/>
                  <a:latin typeface="Arial" panose="020B0604020202020204" pitchFamily="34" charset="0"/>
                </a:rPr>
                <a:t>overweight (including obesity)</a:t>
              </a:r>
              <a:endParaRPr lang="en-GB" sz="900"/>
            </a:p>
          </p:txBody>
        </p:sp>
        <p:sp>
          <p:nvSpPr>
            <p:cNvPr id="15" name="TextBox 14">
              <a:extLst>
                <a:ext uri="{FF2B5EF4-FFF2-40B4-BE49-F238E27FC236}">
                  <a16:creationId xmlns:a16="http://schemas.microsoft.com/office/drawing/2014/main" id="{2F79470B-060E-5550-86B3-305D25C8DC7D}"/>
                </a:ext>
              </a:extLst>
            </p:cNvPr>
            <p:cNvSpPr txBox="1"/>
            <p:nvPr/>
          </p:nvSpPr>
          <p:spPr>
            <a:xfrm>
              <a:off x="862148" y="4583683"/>
              <a:ext cx="1593670" cy="230832"/>
            </a:xfrm>
            <a:prstGeom prst="rect">
              <a:avLst/>
            </a:prstGeom>
            <a:solidFill>
              <a:schemeClr val="bg1"/>
            </a:solidFill>
          </p:spPr>
          <p:txBody>
            <a:bodyPr wrap="square" rtlCol="0">
              <a:spAutoFit/>
            </a:bodyPr>
            <a:lstStyle/>
            <a:p>
              <a:pPr algn="r"/>
              <a:r>
                <a:rPr lang="en-GB" sz="900">
                  <a:solidFill>
                    <a:srgbClr val="0B0C0C"/>
                  </a:solidFill>
                  <a:latin typeface="Arial" panose="020B0604020202020204" pitchFamily="34" charset="0"/>
                </a:rPr>
                <a:t>o</a:t>
              </a:r>
              <a:r>
                <a:rPr lang="en-GB" sz="900" i="0">
                  <a:solidFill>
                    <a:srgbClr val="0B0C0C"/>
                  </a:solidFill>
                  <a:effectLst/>
                  <a:latin typeface="Arial" panose="020B0604020202020204" pitchFamily="34" charset="0"/>
                </a:rPr>
                <a:t>besity (including severe)</a:t>
              </a:r>
              <a:endParaRPr lang="en-GB" sz="900"/>
            </a:p>
          </p:txBody>
        </p:sp>
        <p:sp>
          <p:nvSpPr>
            <p:cNvPr id="16" name="TextBox 15">
              <a:extLst>
                <a:ext uri="{FF2B5EF4-FFF2-40B4-BE49-F238E27FC236}">
                  <a16:creationId xmlns:a16="http://schemas.microsoft.com/office/drawing/2014/main" id="{055518A5-249E-83D5-6D94-AE15912C5F6B}"/>
                </a:ext>
              </a:extLst>
            </p:cNvPr>
            <p:cNvSpPr txBox="1"/>
            <p:nvPr/>
          </p:nvSpPr>
          <p:spPr>
            <a:xfrm>
              <a:off x="1210490" y="4877863"/>
              <a:ext cx="1245327" cy="230832"/>
            </a:xfrm>
            <a:prstGeom prst="rect">
              <a:avLst/>
            </a:prstGeom>
            <a:solidFill>
              <a:schemeClr val="bg1"/>
            </a:solidFill>
          </p:spPr>
          <p:txBody>
            <a:bodyPr wrap="square" rtlCol="0">
              <a:spAutoFit/>
            </a:bodyPr>
            <a:lstStyle/>
            <a:p>
              <a:pPr algn="r"/>
              <a:r>
                <a:rPr lang="en-GB" sz="900">
                  <a:solidFill>
                    <a:srgbClr val="0B0C0C"/>
                  </a:solidFill>
                  <a:latin typeface="Arial" panose="020B0604020202020204" pitchFamily="34" charset="0"/>
                </a:rPr>
                <a:t>s</a:t>
              </a:r>
              <a:r>
                <a:rPr lang="en-GB" sz="900" i="0">
                  <a:solidFill>
                    <a:srgbClr val="0B0C0C"/>
                  </a:solidFill>
                  <a:effectLst/>
                  <a:latin typeface="Arial" panose="020B0604020202020204" pitchFamily="34" charset="0"/>
                </a:rPr>
                <a:t>evere obesity</a:t>
              </a:r>
              <a:endParaRPr lang="en-GB" sz="900"/>
            </a:p>
          </p:txBody>
        </p:sp>
      </p:grpSp>
      <p:pic>
        <p:nvPicPr>
          <p:cNvPr id="17" name="Picture 16">
            <a:extLst>
              <a:ext uri="{FF2B5EF4-FFF2-40B4-BE49-F238E27FC236}">
                <a16:creationId xmlns:a16="http://schemas.microsoft.com/office/drawing/2014/main" id="{C1B204D9-C891-2E90-D99C-5B2C6D0A3D46}"/>
              </a:ext>
              <a:ext uri="{C183D7F6-B498-43B3-948B-1728B52AA6E4}">
                <adec:decorative xmlns:adec="http://schemas.microsoft.com/office/drawing/2017/decorative" val="1"/>
              </a:ext>
            </a:extLst>
          </p:cNvPr>
          <p:cNvPicPr>
            <a:picLocks noChangeAspect="1"/>
          </p:cNvPicPr>
          <p:nvPr/>
        </p:nvPicPr>
        <p:blipFill rotWithShape="1">
          <a:blip r:embed="rId5"/>
          <a:srcRect l="13775"/>
          <a:stretch/>
        </p:blipFill>
        <p:spPr>
          <a:xfrm>
            <a:off x="6994606" y="2894114"/>
            <a:ext cx="4859131" cy="3534447"/>
          </a:xfrm>
          <a:prstGeom prst="rect">
            <a:avLst/>
          </a:prstGeom>
        </p:spPr>
      </p:pic>
      <p:sp>
        <p:nvSpPr>
          <p:cNvPr id="18" name="TextBox 17">
            <a:extLst>
              <a:ext uri="{FF2B5EF4-FFF2-40B4-BE49-F238E27FC236}">
                <a16:creationId xmlns:a16="http://schemas.microsoft.com/office/drawing/2014/main" id="{8093B71B-F85E-FCEC-8CC2-356878AF1856}"/>
              </a:ext>
            </a:extLst>
          </p:cNvPr>
          <p:cNvSpPr txBox="1"/>
          <p:nvPr/>
        </p:nvSpPr>
        <p:spPr>
          <a:xfrm>
            <a:off x="1371600" y="3071191"/>
            <a:ext cx="2623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a:ln>
                  <a:noFill/>
                </a:ln>
                <a:solidFill>
                  <a:srgbClr val="000000"/>
                </a:solidFill>
                <a:effectLst/>
                <a:uFillTx/>
                <a:latin typeface="+mn-lt"/>
                <a:ea typeface="+mn-ea"/>
                <a:cs typeface="+mn-cs"/>
                <a:sym typeface="Calibri"/>
              </a:rPr>
              <a:t>Reception</a:t>
            </a:r>
          </a:p>
        </p:txBody>
      </p:sp>
      <p:sp>
        <p:nvSpPr>
          <p:cNvPr id="19" name="TextBox 18">
            <a:extLst>
              <a:ext uri="{FF2B5EF4-FFF2-40B4-BE49-F238E27FC236}">
                <a16:creationId xmlns:a16="http://schemas.microsoft.com/office/drawing/2014/main" id="{DEF9430A-B27F-0785-C44C-A4089157178C}"/>
              </a:ext>
            </a:extLst>
          </p:cNvPr>
          <p:cNvSpPr txBox="1"/>
          <p:nvPr/>
        </p:nvSpPr>
        <p:spPr>
          <a:xfrm>
            <a:off x="7225748" y="3094684"/>
            <a:ext cx="209715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a:ln>
                  <a:noFill/>
                </a:ln>
                <a:solidFill>
                  <a:srgbClr val="000000"/>
                </a:solidFill>
                <a:effectLst/>
                <a:uFillTx/>
                <a:latin typeface="+mn-lt"/>
                <a:ea typeface="+mn-ea"/>
                <a:cs typeface="+mn-cs"/>
                <a:sym typeface="Calibri"/>
              </a:rPr>
              <a:t>Year 6</a:t>
            </a:r>
          </a:p>
        </p:txBody>
      </p:sp>
      <p:sp>
        <p:nvSpPr>
          <p:cNvPr id="2" name="Title 1">
            <a:extLst>
              <a:ext uri="{FF2B5EF4-FFF2-40B4-BE49-F238E27FC236}">
                <a16:creationId xmlns:a16="http://schemas.microsoft.com/office/drawing/2014/main" id="{9C53EEF4-C339-2F0C-1D6C-FE35AD1EDC3C}"/>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By District</a:t>
            </a:r>
          </a:p>
        </p:txBody>
      </p:sp>
    </p:spTree>
    <p:extLst>
      <p:ext uri="{BB962C8B-B14F-4D97-AF65-F5344CB8AC3E}">
        <p14:creationId xmlns:p14="http://schemas.microsoft.com/office/powerpoint/2010/main" val="108373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03BD93-3B43-4FFA-B573-5332E405BA94}"/>
              </a:ext>
              <a:ext uri="{C183D7F6-B498-43B3-948B-1728B52AA6E4}">
                <adec:decorative xmlns:adec="http://schemas.microsoft.com/office/drawing/2017/decorative" val="1"/>
              </a:ext>
            </a:extLst>
          </p:cNvPr>
          <p:cNvSpPr txBox="1"/>
          <p:nvPr/>
        </p:nvSpPr>
        <p:spPr>
          <a:xfrm>
            <a:off x="332508" y="929050"/>
            <a:ext cx="11415035" cy="375552"/>
          </a:xfrm>
          <a:prstGeom prst="rect">
            <a:avLst/>
          </a:prstGeom>
          <a:noFill/>
        </p:spPr>
        <p:txBody>
          <a:bodyPr wrap="square" lIns="91440" tIns="45720" rIns="91440" bIns="45720" rtlCol="0" anchor="t">
            <a:spAutoFit/>
          </a:bodyPr>
          <a:lstStyle/>
          <a:p>
            <a:pPr marL="457200" marR="0" lvl="0" indent="0" algn="l" defTabSz="914400" rtl="0" eaLnBrk="1" fontAlgn="auto" latinLnBrk="0" hangingPunct="0">
              <a:lnSpc>
                <a:spcPct val="107000"/>
              </a:lnSpc>
              <a:spcBef>
                <a:spcPts val="0"/>
              </a:spcBef>
              <a:spcAft>
                <a:spcPts val="80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sym typeface="Calibri"/>
            </a:endParaRP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6" name="Text Placeholder 2">
            <a:extLst>
              <a:ext uri="{FF2B5EF4-FFF2-40B4-BE49-F238E27FC236}">
                <a16:creationId xmlns:a16="http://schemas.microsoft.com/office/drawing/2014/main" id="{07EEC254-E6F7-2027-E123-92FD8C542A10}"/>
              </a:ext>
            </a:extLst>
          </p:cNvPr>
          <p:cNvSpPr txBox="1">
            <a:spLocks/>
          </p:cNvSpPr>
          <p:nvPr/>
        </p:nvSpPr>
        <p:spPr>
          <a:xfrm>
            <a:off x="419100" y="1713800"/>
            <a:ext cx="6562725" cy="4953554"/>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buFont typeface="Arial" panose="020B0604020202020204" pitchFamily="34" charset="0"/>
              <a:buChar char="•"/>
            </a:pPr>
            <a:r>
              <a:rPr lang="en-GB" sz="2000"/>
              <a:t>In 2019 the prevalence of tooth decay in England in five-year-olds was 23.4%. </a:t>
            </a:r>
          </a:p>
          <a:p>
            <a:pPr hangingPunct="1">
              <a:buFont typeface="Arial" panose="020B0604020202020204" pitchFamily="34" charset="0"/>
              <a:buChar char="•"/>
            </a:pPr>
            <a:r>
              <a:rPr lang="en-GB" sz="2000"/>
              <a:t>The most deprived communities of Norfolk experience higher rates of tooth decay than this. </a:t>
            </a:r>
          </a:p>
          <a:p>
            <a:pPr hangingPunct="1">
              <a:buFont typeface="Arial" panose="020B0604020202020204" pitchFamily="34" charset="0"/>
              <a:buChar char="•"/>
            </a:pPr>
            <a:r>
              <a:rPr lang="en-GB" sz="2000"/>
              <a:t>The districts in Norfolk with the highest percentage of children with tooth decay are </a:t>
            </a:r>
            <a:r>
              <a:rPr lang="en-GB" sz="2000" b="1"/>
              <a:t>Great Yarmouth and Kings Lynn and West Norfolk</a:t>
            </a:r>
            <a:r>
              <a:rPr lang="en-GB" sz="2000"/>
              <a:t>.( Norfolk JSNA, 2022).</a:t>
            </a:r>
          </a:p>
          <a:p>
            <a:pPr marL="0" indent="0" hangingPunct="1">
              <a:buNone/>
            </a:pPr>
            <a:endParaRPr lang="en-GB"/>
          </a:p>
        </p:txBody>
      </p:sp>
      <p:sp>
        <p:nvSpPr>
          <p:cNvPr id="3" name="Text Placeholder 2">
            <a:extLst>
              <a:ext uri="{FF2B5EF4-FFF2-40B4-BE49-F238E27FC236}">
                <a16:creationId xmlns:a16="http://schemas.microsoft.com/office/drawing/2014/main" id="{57E6689B-4EB1-12DF-FC80-392945D1252D}"/>
              </a:ext>
            </a:extLst>
          </p:cNvPr>
          <p:cNvSpPr txBox="1">
            <a:spLocks/>
          </p:cNvSpPr>
          <p:nvPr/>
        </p:nvSpPr>
        <p:spPr>
          <a:xfrm>
            <a:off x="7177558" y="1469343"/>
            <a:ext cx="3979855" cy="161205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93C320"/>
              </a:buClr>
              <a:buFont typeface="Wingdings" pitchFamily="2" charset="2"/>
              <a:buChar char="ü"/>
              <a:defRPr sz="2000" kern="1200">
                <a:solidFill>
                  <a:srgbClr val="1D2A5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1D2A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solidFill>
                  <a:schemeClr val="tx1"/>
                </a:solidFill>
              </a:rPr>
              <a:t>Top 25 highest lower tier authorities in the East with experience of dentinal decay in five-year-olds:</a:t>
            </a:r>
          </a:p>
        </p:txBody>
      </p:sp>
      <p:pic>
        <p:nvPicPr>
          <p:cNvPr id="7" name="Picture 6">
            <a:extLst>
              <a:ext uri="{FF2B5EF4-FFF2-40B4-BE49-F238E27FC236}">
                <a16:creationId xmlns:a16="http://schemas.microsoft.com/office/drawing/2014/main" id="{13AE3281-D5B7-7DE7-5E75-9F254E105879}"/>
              </a:ext>
              <a:ext uri="{C183D7F6-B498-43B3-948B-1728B52AA6E4}">
                <adec:decorative xmlns:adec="http://schemas.microsoft.com/office/drawing/2017/decorative" val="1"/>
              </a:ext>
            </a:extLst>
          </p:cNvPr>
          <p:cNvPicPr>
            <a:picLocks noChangeAspect="1"/>
          </p:cNvPicPr>
          <p:nvPr/>
        </p:nvPicPr>
        <p:blipFill rotWithShape="1">
          <a:blip r:embed="rId3"/>
          <a:srcRect l="5416" t="43425"/>
          <a:stretch/>
        </p:blipFill>
        <p:spPr>
          <a:xfrm>
            <a:off x="6890211" y="2310615"/>
            <a:ext cx="4882689" cy="4356739"/>
          </a:xfrm>
          <a:prstGeom prst="rect">
            <a:avLst/>
          </a:prstGeom>
        </p:spPr>
      </p:pic>
      <p:sp>
        <p:nvSpPr>
          <p:cNvPr id="8" name="Title 7">
            <a:extLst>
              <a:ext uri="{FF2B5EF4-FFF2-40B4-BE49-F238E27FC236}">
                <a16:creationId xmlns:a16="http://schemas.microsoft.com/office/drawing/2014/main" id="{4FB62F9A-9289-92A6-ECF9-6D110C556D80}"/>
              </a:ext>
            </a:extLst>
          </p:cNvPr>
          <p:cNvSpPr txBox="1">
            <a:spLocks noGrp="1"/>
          </p:cNvSpPr>
          <p:nvPr>
            <p:ph type="title" idx="4294967295"/>
          </p:nvPr>
        </p:nvSpPr>
        <p:spPr>
          <a:xfrm>
            <a:off x="388482" y="0"/>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spTree>
    <p:extLst>
      <p:ext uri="{BB962C8B-B14F-4D97-AF65-F5344CB8AC3E}">
        <p14:creationId xmlns:p14="http://schemas.microsoft.com/office/powerpoint/2010/main" val="273155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
        <p:nvSpPr>
          <p:cNvPr id="2" name="Title 1">
            <a:extLst>
              <a:ext uri="{FF2B5EF4-FFF2-40B4-BE49-F238E27FC236}">
                <a16:creationId xmlns:a16="http://schemas.microsoft.com/office/drawing/2014/main" id="{0D4469FE-0D3D-57EC-AB20-CA09B2E94815}"/>
              </a:ext>
            </a:extLst>
          </p:cNvPr>
          <p:cNvSpPr txBox="1">
            <a:spLocks noGrp="1"/>
          </p:cNvSpPr>
          <p:nvPr>
            <p:ph type="title" idx="4294967295"/>
          </p:nvPr>
        </p:nvSpPr>
        <p:spPr>
          <a:xfrm>
            <a:off x="742122" y="2776036"/>
            <a:ext cx="5221357" cy="523216"/>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n-lt"/>
                <a:ea typeface="+mn-ea"/>
                <a:cs typeface="+mn-cs"/>
                <a:sym typeface="Calibri"/>
              </a:rPr>
              <a:t>Impact on Wellbeing and Learning</a:t>
            </a:r>
            <a:endParaRPr kumimoji="0" lang="en-US" sz="1800" b="0" i="0" u="none" strike="noStrike" kern="0" cap="none" spc="0" normalizeH="0" baseline="0" noProof="0" dirty="0">
              <a:ln>
                <a:noFill/>
              </a:ln>
              <a:solidFill>
                <a:srgbClr val="000000"/>
              </a:solidFill>
              <a:effectLst/>
              <a:uLnTx/>
              <a:uFillTx/>
              <a:latin typeface="+mn-lt"/>
              <a:ea typeface="+mn-ea"/>
              <a:cs typeface="+mn-cs"/>
              <a:sym typeface="Calibri"/>
            </a:endParaRPr>
          </a:p>
        </p:txBody>
      </p:sp>
    </p:spTree>
    <p:extLst>
      <p:ext uri="{BB962C8B-B14F-4D97-AF65-F5344CB8AC3E}">
        <p14:creationId xmlns:p14="http://schemas.microsoft.com/office/powerpoint/2010/main" val="39952005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03BD93-3B43-4FFA-B573-5332E405BA94}"/>
              </a:ext>
            </a:extLst>
          </p:cNvPr>
          <p:cNvSpPr txBox="1">
            <a:spLocks noGrp="1"/>
          </p:cNvSpPr>
          <p:nvPr>
            <p:ph type="title" idx="4294967295"/>
          </p:nvPr>
        </p:nvSpPr>
        <p:spPr>
          <a:xfrm>
            <a:off x="85773" y="358044"/>
            <a:ext cx="11415035" cy="590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1D2A5A"/>
                </a:solidFill>
                <a:effectLst/>
                <a:uLnTx/>
                <a:uFillTx/>
                <a:latin typeface="Arial"/>
                <a:ea typeface="+mn-ea"/>
                <a:cs typeface="Arial"/>
                <a:sym typeface="Calibri"/>
              </a:rPr>
              <a:t>Quiz</a:t>
            </a:r>
            <a:endParaRPr kumimoji="0" lang="en-GB" sz="36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sym typeface="Calibri"/>
            </a:endParaRP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7" name="Picture 6">
            <a:extLst>
              <a:ext uri="{FF2B5EF4-FFF2-40B4-BE49-F238E27FC236}">
                <a16:creationId xmlns:a16="http://schemas.microsoft.com/office/drawing/2014/main" id="{D01D71DE-F30A-62AD-377A-B3746F4182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3613" y="1228045"/>
            <a:ext cx="8859610" cy="5109482"/>
          </a:xfrm>
          <a:prstGeom prst="rect">
            <a:avLst/>
          </a:prstGeom>
          <a:ln>
            <a:solidFill>
              <a:srgbClr val="4472C4"/>
            </a:solidFill>
          </a:ln>
        </p:spPr>
      </p:pic>
    </p:spTree>
    <p:extLst>
      <p:ext uri="{BB962C8B-B14F-4D97-AF65-F5344CB8AC3E}">
        <p14:creationId xmlns:p14="http://schemas.microsoft.com/office/powerpoint/2010/main" val="190625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0A8C8E-7481-6C22-6A7D-DD484C148ED9}"/>
              </a:ext>
            </a:extLst>
          </p:cNvPr>
          <p:cNvSpPr txBox="1">
            <a:spLocks noGrp="1"/>
          </p:cNvSpPr>
          <p:nvPr>
            <p:ph type="title" idx="4294967295"/>
          </p:nvPr>
        </p:nvSpPr>
        <p:spPr>
          <a:xfrm>
            <a:off x="572493" y="238539"/>
            <a:ext cx="11018520" cy="1434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sym typeface="Calibri"/>
              </a:rPr>
              <a:t>Quiz Summary</a:t>
            </a:r>
          </a:p>
        </p:txBody>
      </p:sp>
      <p:sp>
        <p:nvSpPr>
          <p:cNvPr id="104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979BFDF6-F270-CF20-28CD-3F4D9F58741B}"/>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285750" hangingPunct="1">
              <a:spcBef>
                <a:spcPts val="1400"/>
              </a:spcBef>
              <a:buFont typeface="Arial" panose="020B0604020202020204" pitchFamily="34" charset="0"/>
              <a:buChar char="•"/>
            </a:pPr>
            <a:endParaRPr lang="en-US" sz="1700" kern="1200">
              <a:solidFill>
                <a:schemeClr val="tx1"/>
              </a:solidFill>
            </a:endParaRPr>
          </a:p>
          <a:p>
            <a:pPr hangingPunct="1">
              <a:spcBef>
                <a:spcPts val="0"/>
              </a:spcBef>
              <a:buFont typeface="Arial" panose="020B0604020202020204" pitchFamily="34" charset="0"/>
              <a:buChar char="•"/>
            </a:pPr>
            <a:r>
              <a:rPr lang="en-US" sz="1700" kern="1200">
                <a:solidFill>
                  <a:schemeClr val="tx1"/>
                </a:solidFill>
              </a:rPr>
              <a:t>There are many opportunities throughout the day to support a child’s learning and overall wellbeing through nutrition</a:t>
            </a:r>
          </a:p>
          <a:p>
            <a:pPr hangingPunct="1">
              <a:spcBef>
                <a:spcPts val="0"/>
              </a:spcBef>
              <a:buFont typeface="Arial" panose="020B0604020202020204" pitchFamily="34" charset="0"/>
              <a:buChar char="•"/>
            </a:pPr>
            <a:endParaRPr lang="en-US" sz="1700" kern="1200">
              <a:solidFill>
                <a:schemeClr val="tx1"/>
              </a:solidFill>
            </a:endParaRPr>
          </a:p>
          <a:p>
            <a:pPr marL="457200" lvl="1" indent="-228600" hangingPunct="1">
              <a:buFont typeface="Arial" panose="020B0604020202020204" pitchFamily="34" charset="0"/>
              <a:buChar char="•"/>
            </a:pPr>
            <a:r>
              <a:rPr lang="en-US" sz="1700" kern="1200">
                <a:solidFill>
                  <a:schemeClr val="tx1"/>
                </a:solidFill>
              </a:rPr>
              <a:t>Things to consider:</a:t>
            </a:r>
          </a:p>
          <a:p>
            <a:pPr marL="457200" lvl="1" indent="-228600" hangingPunct="1">
              <a:buFont typeface="Arial" panose="020B0604020202020204" pitchFamily="34" charset="0"/>
              <a:buChar char="•"/>
            </a:pPr>
            <a:r>
              <a:rPr lang="en-US" sz="1700" kern="1200">
                <a:solidFill>
                  <a:schemeClr val="tx1"/>
                </a:solidFill>
              </a:rPr>
              <a:t>Blood sugar regulation</a:t>
            </a:r>
          </a:p>
          <a:p>
            <a:pPr marL="457200" lvl="1" indent="-228600" hangingPunct="1">
              <a:buFont typeface="Arial" panose="020B0604020202020204" pitchFamily="34" charset="0"/>
              <a:buChar char="•"/>
            </a:pPr>
            <a:r>
              <a:rPr lang="en-US" sz="1700" kern="1200">
                <a:solidFill>
                  <a:schemeClr val="tx1"/>
                </a:solidFill>
              </a:rPr>
              <a:t>Adequate protein</a:t>
            </a:r>
          </a:p>
          <a:p>
            <a:pPr marL="457200" lvl="1" indent="-228600" hangingPunct="1">
              <a:buFont typeface="Arial" panose="020B0604020202020204" pitchFamily="34" charset="0"/>
              <a:buChar char="•"/>
            </a:pPr>
            <a:r>
              <a:rPr lang="en-US" sz="1700" kern="1200">
                <a:solidFill>
                  <a:schemeClr val="tx1"/>
                </a:solidFill>
              </a:rPr>
              <a:t>Healthy fats</a:t>
            </a:r>
          </a:p>
          <a:p>
            <a:pPr marL="457200" lvl="1" indent="-228600" hangingPunct="1">
              <a:buFont typeface="Arial" panose="020B0604020202020204" pitchFamily="34" charset="0"/>
              <a:buChar char="•"/>
            </a:pPr>
            <a:r>
              <a:rPr lang="en-US" sz="1700" kern="1200">
                <a:solidFill>
                  <a:schemeClr val="tx1"/>
                </a:solidFill>
              </a:rPr>
              <a:t>Complex carbohydrates</a:t>
            </a:r>
          </a:p>
          <a:p>
            <a:pPr marL="457200" lvl="1" indent="-228600" hangingPunct="1">
              <a:buFont typeface="Arial" panose="020B0604020202020204" pitchFamily="34" charset="0"/>
              <a:buChar char="•"/>
            </a:pPr>
            <a:r>
              <a:rPr lang="en-US" sz="1700" kern="1200">
                <a:solidFill>
                  <a:schemeClr val="tx1"/>
                </a:solidFill>
              </a:rPr>
              <a:t>Hydration</a:t>
            </a:r>
          </a:p>
          <a:p>
            <a:pPr marL="457200" lvl="1" indent="-228600" hangingPunct="1">
              <a:buFont typeface="Arial" panose="020B0604020202020204" pitchFamily="34" charset="0"/>
              <a:buChar char="•"/>
            </a:pPr>
            <a:r>
              <a:rPr lang="en-US" sz="1700" kern="1200">
                <a:solidFill>
                  <a:schemeClr val="tx1"/>
                </a:solidFill>
              </a:rPr>
              <a:t>The food environment</a:t>
            </a:r>
          </a:p>
          <a:p>
            <a:pPr marL="457200" lvl="1" indent="-228600" hangingPunct="1">
              <a:buFont typeface="Arial" panose="020B0604020202020204" pitchFamily="34" charset="0"/>
              <a:buChar char="•"/>
            </a:pPr>
            <a:r>
              <a:rPr lang="en-US" sz="1700" kern="1200">
                <a:solidFill>
                  <a:schemeClr val="tx1"/>
                </a:solidFill>
              </a:rPr>
              <a:t>A child’s unique circumstances</a:t>
            </a:r>
          </a:p>
          <a:p>
            <a:pPr marL="457200" lvl="1" indent="-228600" hangingPunct="1">
              <a:buFont typeface="Arial" panose="020B0604020202020204" pitchFamily="34" charset="0"/>
              <a:buChar char="•"/>
            </a:pPr>
            <a:endParaRPr lang="en-US" sz="1700" kern="1200">
              <a:solidFill>
                <a:schemeClr val="tx1"/>
              </a:solidFill>
            </a:endParaRPr>
          </a:p>
          <a:p>
            <a:pPr marL="457200" lvl="1" indent="-228600" hangingPunct="1">
              <a:buFont typeface="Arial" panose="020B0604020202020204" pitchFamily="34" charset="0"/>
              <a:buChar char="•"/>
            </a:pPr>
            <a:endParaRPr lang="en-US" sz="1700" kern="1200">
              <a:solidFill>
                <a:schemeClr val="tx1"/>
              </a:solidFill>
            </a:endParaRPr>
          </a:p>
          <a:p>
            <a:pPr marL="457200" lvl="1" indent="-228600" hangingPunct="1">
              <a:buFont typeface="Arial" panose="020B0604020202020204" pitchFamily="34" charset="0"/>
              <a:buChar char="•"/>
            </a:pPr>
            <a:endParaRPr lang="en-US" sz="1700" kern="1200">
              <a:solidFill>
                <a:schemeClr val="tx1"/>
              </a:solidFill>
            </a:endParaRPr>
          </a:p>
          <a:p>
            <a:pPr marL="457200" lvl="1" indent="-228600" hangingPunct="1">
              <a:buFont typeface="Arial" panose="020B0604020202020204" pitchFamily="34" charset="0"/>
              <a:buChar char="•"/>
            </a:pPr>
            <a:endParaRPr lang="en-US" sz="1700" kern="1200">
              <a:solidFill>
                <a:schemeClr val="tx1"/>
              </a:solidFill>
            </a:endParaRPr>
          </a:p>
          <a:p>
            <a:pPr marL="457200" lvl="1" indent="-228600" hangingPunct="1">
              <a:buFont typeface="Arial" panose="020B0604020202020204" pitchFamily="34" charset="0"/>
              <a:buChar char="•"/>
            </a:pPr>
            <a:endParaRPr lang="en-US" sz="1700" kern="1200">
              <a:solidFill>
                <a:schemeClr val="tx1"/>
              </a:solidFill>
            </a:endParaRPr>
          </a:p>
          <a:p>
            <a:pPr lvl="1" indent="-228600" hangingPunct="1">
              <a:buFont typeface="Arial" panose="020B0604020202020204" pitchFamily="34" charset="0"/>
              <a:buChar char="•"/>
            </a:pPr>
            <a:endParaRPr lang="en-US" sz="1700" kern="1200">
              <a:solidFill>
                <a:schemeClr val="tx1"/>
              </a:solidFill>
            </a:endParaRPr>
          </a:p>
          <a:p>
            <a:pPr lvl="1" indent="-228600" hangingPunct="1">
              <a:buFont typeface="Arial" panose="020B0604020202020204" pitchFamily="34" charset="0"/>
              <a:buChar char="•"/>
            </a:pPr>
            <a:endParaRPr lang="en-US" sz="1700" kern="1200">
              <a:solidFill>
                <a:schemeClr val="tx1"/>
              </a:solidFill>
            </a:endParaRPr>
          </a:p>
          <a:p>
            <a:pPr hangingPunct="1">
              <a:buFont typeface="Arial" panose="020B0604020202020204" pitchFamily="34" charset="0"/>
              <a:buChar char="•"/>
            </a:pPr>
            <a:endParaRPr lang="en-US" sz="1700" kern="1200">
              <a:solidFill>
                <a:schemeClr val="tx1"/>
              </a:solidFill>
            </a:endParaRPr>
          </a:p>
        </p:txBody>
      </p:sp>
      <p:pic>
        <p:nvPicPr>
          <p:cNvPr id="1026" name="Picture 2" descr="Shelby MacAnanny ...">
            <a:extLst>
              <a:ext uri="{FF2B5EF4-FFF2-40B4-BE49-F238E27FC236}">
                <a16:creationId xmlns:a16="http://schemas.microsoft.com/office/drawing/2014/main" id="{FA3FB26B-C1A1-A1BB-6F39-0AA1DBCA0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28327" y="172946"/>
            <a:ext cx="877900" cy="591363"/>
          </a:xfrm>
          <a:prstGeom prst="rect">
            <a:avLst/>
          </a:prstGeom>
        </p:spPr>
      </p:pic>
    </p:spTree>
    <p:extLst>
      <p:ext uri="{BB962C8B-B14F-4D97-AF65-F5344CB8AC3E}">
        <p14:creationId xmlns:p14="http://schemas.microsoft.com/office/powerpoint/2010/main" val="360413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28327" y="172946"/>
            <a:ext cx="877900" cy="591363"/>
          </a:xfrm>
          <a:prstGeom prst="rect">
            <a:avLst/>
          </a:prstGeom>
        </p:spPr>
      </p:pic>
      <p:sp>
        <p:nvSpPr>
          <p:cNvPr id="12" name="Text Placeholder 2">
            <a:extLst>
              <a:ext uri="{FF2B5EF4-FFF2-40B4-BE49-F238E27FC236}">
                <a16:creationId xmlns:a16="http://schemas.microsoft.com/office/drawing/2014/main" id="{979BFDF6-F270-CF20-28CD-3F4D9F58741B}"/>
              </a:ext>
            </a:extLst>
          </p:cNvPr>
          <p:cNvSpPr txBox="1">
            <a:spLocks/>
          </p:cNvSpPr>
          <p:nvPr/>
        </p:nvSpPr>
        <p:spPr>
          <a:xfrm>
            <a:off x="332506" y="1281255"/>
            <a:ext cx="11349722" cy="5130036"/>
          </a:xfrm>
          <a:prstGeom prst="rect">
            <a:avLst/>
          </a:prstGeom>
        </p:spPr>
        <p:txBody>
          <a:bodyPr lIns="91440" tIns="45720" rIns="91440" bIns="4572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285750" indent="-285750">
              <a:lnSpc>
                <a:spcPct val="107000"/>
              </a:lnSpc>
              <a:spcBef>
                <a:spcPts val="1400"/>
              </a:spcBef>
              <a:buFont typeface="Arial,Sans-Serif"/>
              <a:buChar char="•"/>
            </a:pPr>
            <a:endParaRPr lang="en-GB" sz="1500">
              <a:solidFill>
                <a:schemeClr val="bg2">
                  <a:lumMod val="10000"/>
                </a:schemeClr>
              </a:solidFill>
              <a:latin typeface="Calibri"/>
              <a:ea typeface="Calibri"/>
            </a:endParaRPr>
          </a:p>
          <a:p>
            <a:pPr>
              <a:lnSpc>
                <a:spcPct val="100000"/>
              </a:lnSpc>
              <a:spcBef>
                <a:spcPts val="0"/>
              </a:spcBef>
              <a:buFont typeface="Arial"/>
              <a:buChar char="•"/>
            </a:pPr>
            <a:r>
              <a:rPr lang="en-GB" sz="1800">
                <a:solidFill>
                  <a:schemeClr val="tx1"/>
                </a:solidFill>
                <a:latin typeface="Calibri"/>
                <a:ea typeface="Calibri"/>
              </a:rPr>
              <a:t>Placement of less healthy products in store and online have been restricted.</a:t>
            </a:r>
          </a:p>
          <a:p>
            <a:pPr marL="0" indent="0">
              <a:lnSpc>
                <a:spcPct val="100000"/>
              </a:lnSpc>
              <a:spcBef>
                <a:spcPts val="0"/>
              </a:spcBef>
              <a:buNone/>
            </a:pPr>
            <a:r>
              <a:rPr lang="en-GB" sz="1800" b="1">
                <a:solidFill>
                  <a:schemeClr val="tx1"/>
                </a:solidFill>
                <a:latin typeface="Calibri"/>
                <a:ea typeface="Calibri"/>
              </a:rPr>
              <a:t> From October 2025:</a:t>
            </a:r>
            <a:endParaRPr lang="en-US" sz="1800">
              <a:solidFill>
                <a:schemeClr val="tx1"/>
              </a:solidFill>
              <a:latin typeface="Calibri"/>
              <a:ea typeface="Calibri"/>
            </a:endParaRPr>
          </a:p>
          <a:p>
            <a:pPr marL="285750" indent="-285750">
              <a:lnSpc>
                <a:spcPct val="100000"/>
              </a:lnSpc>
              <a:spcBef>
                <a:spcPts val="0"/>
              </a:spcBef>
              <a:buFont typeface="Arial,Sans-Serif"/>
              <a:buChar char="•"/>
            </a:pPr>
            <a:r>
              <a:rPr lang="en-GB" sz="1800">
                <a:solidFill>
                  <a:schemeClr val="tx1"/>
                </a:solidFill>
                <a:latin typeface="Calibri"/>
                <a:ea typeface="Calibri"/>
              </a:rPr>
              <a:t>Multibuy promotions like BOGOF on less healthy food will be banned.</a:t>
            </a:r>
            <a:endParaRPr lang="en-US" sz="1800">
              <a:solidFill>
                <a:schemeClr val="tx1"/>
              </a:solidFill>
              <a:latin typeface="Calibri"/>
              <a:ea typeface="Calibri"/>
            </a:endParaRPr>
          </a:p>
          <a:p>
            <a:pPr marL="285750" indent="-285750">
              <a:lnSpc>
                <a:spcPct val="100000"/>
              </a:lnSpc>
              <a:spcBef>
                <a:spcPts val="0"/>
              </a:spcBef>
              <a:buFont typeface="Arial,Sans-Serif"/>
              <a:buChar char="•"/>
            </a:pPr>
            <a:r>
              <a:rPr lang="en-GB" sz="1800">
                <a:solidFill>
                  <a:schemeClr val="tx1"/>
                </a:solidFill>
                <a:latin typeface="Calibri"/>
                <a:ea typeface="Calibri"/>
              </a:rPr>
              <a:t>The advertisement of less healthy products on many forms of media and online before the watershed will be banned</a:t>
            </a:r>
            <a:endParaRPr lang="en-US" sz="1800">
              <a:solidFill>
                <a:schemeClr val="tx1"/>
              </a:solidFill>
              <a:latin typeface="Calibri"/>
              <a:ea typeface="Calibri"/>
            </a:endParaRPr>
          </a:p>
          <a:p>
            <a:pPr marL="285750" indent="-285750">
              <a:lnSpc>
                <a:spcPct val="100000"/>
              </a:lnSpc>
              <a:spcBef>
                <a:spcPts val="0"/>
              </a:spcBef>
              <a:buFont typeface="Arial,Sans-Serif"/>
              <a:buChar char="•"/>
            </a:pPr>
            <a:r>
              <a:rPr lang="en-GB" sz="1800" i="1">
                <a:solidFill>
                  <a:schemeClr val="tx1"/>
                </a:solidFill>
                <a:latin typeface="Calibri"/>
                <a:ea typeface="Calibri"/>
              </a:rPr>
              <a:t>Evidence shows exposure to adverts for unhealthy foods can affect when people eat and when the eat, leading to excess calorie consumption over time.</a:t>
            </a:r>
            <a:endParaRPr lang="en-US" sz="1800">
              <a:solidFill>
                <a:schemeClr val="tx1"/>
              </a:solidFill>
              <a:latin typeface="Calibri"/>
              <a:ea typeface="Calibri"/>
            </a:endParaRPr>
          </a:p>
          <a:p>
            <a:pPr marL="0" indent="0">
              <a:lnSpc>
                <a:spcPct val="100000"/>
              </a:lnSpc>
              <a:spcBef>
                <a:spcPts val="0"/>
              </a:spcBef>
              <a:buNone/>
            </a:pPr>
            <a:r>
              <a:rPr lang="en-GB" sz="1200">
                <a:solidFill>
                  <a:schemeClr val="accent1"/>
                </a:solidFill>
                <a:ea typeface="+mn-lt"/>
                <a:cs typeface="+mn-lt"/>
                <a:hlinkClick r:id="rId4">
                  <a:extLst>
                    <a:ext uri="{A12FA001-AC4F-418D-AE19-62706E023703}">
                      <ahyp:hlinkClr xmlns:ahyp="http://schemas.microsoft.com/office/drawing/2018/hyperlinkcolor" val="tx"/>
                    </a:ext>
                  </a:extLst>
                </a:hlinkClick>
              </a:rPr>
              <a:t>https://healthmedia.blog.gov.uk/2023/06/07/government-plans-to-tackle-obesity-in-england/</a:t>
            </a:r>
            <a:endParaRPr lang="en-GB" sz="1200">
              <a:solidFill>
                <a:schemeClr val="accent1"/>
              </a:solidFill>
              <a:latin typeface="Calibri"/>
              <a:ea typeface="Calibri"/>
              <a:hlinkClick r:id="rId4">
                <a:extLst>
                  <a:ext uri="{A12FA001-AC4F-418D-AE19-62706E023703}">
                    <ahyp:hlinkClr xmlns:ahyp="http://schemas.microsoft.com/office/drawing/2018/hyperlinkcolor" val="tx"/>
                  </a:ext>
                </a:extLst>
              </a:hlinkClick>
            </a:endParaRPr>
          </a:p>
          <a:p>
            <a:pPr>
              <a:lnSpc>
                <a:spcPct val="100000"/>
              </a:lnSpc>
              <a:spcBef>
                <a:spcPts val="0"/>
              </a:spcBef>
            </a:pPr>
            <a:endParaRPr lang="en-GB" sz="1800">
              <a:solidFill>
                <a:schemeClr val="tx1"/>
              </a:solidFill>
              <a:latin typeface="Calibri" panose="020F0502020204030204" pitchFamily="34" charset="0"/>
              <a:ea typeface="Calibri" panose="020F0502020204030204" pitchFamily="34" charset="0"/>
            </a:endParaRPr>
          </a:p>
          <a:p>
            <a:pPr>
              <a:lnSpc>
                <a:spcPct val="100000"/>
              </a:lnSpc>
              <a:spcBef>
                <a:spcPts val="0"/>
              </a:spcBef>
            </a:pPr>
            <a:r>
              <a:rPr lang="en-US" sz="1800">
                <a:solidFill>
                  <a:schemeClr val="tx1"/>
                </a:solidFill>
                <a:latin typeface="Calibri"/>
                <a:ea typeface="Calibri"/>
                <a:cs typeface="Arial"/>
              </a:rPr>
              <a:t>Other potential solutions include:</a:t>
            </a:r>
            <a:endParaRPr lang="en-GB" sz="1800">
              <a:solidFill>
                <a:schemeClr val="tx1"/>
              </a:solidFill>
              <a:latin typeface="Calibri"/>
              <a:ea typeface="Calibri"/>
              <a:cs typeface="Arial"/>
            </a:endParaRPr>
          </a:p>
          <a:p>
            <a:pPr marL="285750" indent="-285750">
              <a:lnSpc>
                <a:spcPct val="100000"/>
              </a:lnSpc>
              <a:spcBef>
                <a:spcPts val="0"/>
              </a:spcBef>
              <a:buFont typeface="Arial,Sans-Serif"/>
            </a:pPr>
            <a:r>
              <a:rPr lang="en-US" sz="1800">
                <a:solidFill>
                  <a:schemeClr val="tx1"/>
                </a:solidFill>
                <a:latin typeface="Calibri"/>
                <a:ea typeface="Calibri"/>
                <a:cs typeface="Arial"/>
              </a:rPr>
              <a:t>Expanding the sugary drinks tax and taxing high salt.</a:t>
            </a:r>
            <a:endParaRPr lang="en-GB" sz="1800">
              <a:solidFill>
                <a:schemeClr val="tx1"/>
              </a:solidFill>
              <a:latin typeface="Calibri"/>
              <a:ea typeface="Calibri"/>
              <a:cs typeface="Arial"/>
            </a:endParaRPr>
          </a:p>
          <a:p>
            <a:pPr marL="285750" indent="-285750">
              <a:lnSpc>
                <a:spcPct val="100000"/>
              </a:lnSpc>
              <a:spcBef>
                <a:spcPts val="0"/>
              </a:spcBef>
              <a:buFont typeface="Arial,Sans-Serif"/>
            </a:pPr>
            <a:r>
              <a:rPr lang="en-US" sz="1800">
                <a:solidFill>
                  <a:schemeClr val="tx1"/>
                </a:solidFill>
                <a:latin typeface="Calibri"/>
                <a:ea typeface="Calibri"/>
                <a:cs typeface="Arial"/>
              </a:rPr>
              <a:t>Implementing a pre-watershed ban on junk food advertising as soon as possible (to include digital platforms).</a:t>
            </a:r>
            <a:endParaRPr lang="en-GB" sz="1800">
              <a:solidFill>
                <a:schemeClr val="tx1"/>
              </a:solidFill>
              <a:latin typeface="Calibri"/>
              <a:ea typeface="Calibri"/>
              <a:cs typeface="Arial"/>
            </a:endParaRPr>
          </a:p>
          <a:p>
            <a:pPr marL="285750" indent="-285750">
              <a:lnSpc>
                <a:spcPct val="100000"/>
              </a:lnSpc>
              <a:spcBef>
                <a:spcPts val="0"/>
              </a:spcBef>
              <a:buFont typeface="Arial,Sans-Serif"/>
            </a:pPr>
            <a:r>
              <a:rPr lang="en-US" sz="1800">
                <a:solidFill>
                  <a:schemeClr val="tx1"/>
                </a:solidFill>
                <a:latin typeface="Calibri"/>
                <a:ea typeface="Calibri"/>
                <a:cs typeface="Arial"/>
              </a:rPr>
              <a:t>Reducing cartoons on packaging to </a:t>
            </a:r>
            <a:r>
              <a:rPr lang="en-US" sz="1800" err="1">
                <a:solidFill>
                  <a:schemeClr val="tx1"/>
                </a:solidFill>
                <a:latin typeface="Calibri"/>
                <a:ea typeface="Calibri"/>
                <a:cs typeface="Arial"/>
              </a:rPr>
              <a:t>minimise</a:t>
            </a:r>
            <a:r>
              <a:rPr lang="en-US" sz="1800">
                <a:solidFill>
                  <a:schemeClr val="tx1"/>
                </a:solidFill>
                <a:latin typeface="Calibri"/>
                <a:ea typeface="Calibri"/>
                <a:cs typeface="Arial"/>
              </a:rPr>
              <a:t> Children’s exposure to unhealthy food.</a:t>
            </a:r>
            <a:endParaRPr lang="en-GB" sz="1800">
              <a:solidFill>
                <a:schemeClr val="tx1"/>
              </a:solidFill>
              <a:latin typeface="Calibri"/>
              <a:ea typeface="Calibri"/>
              <a:cs typeface="Arial"/>
            </a:endParaRPr>
          </a:p>
          <a:p>
            <a:pPr marL="0" indent="0">
              <a:lnSpc>
                <a:spcPct val="107000"/>
              </a:lnSpc>
              <a:spcBef>
                <a:spcPts val="1400"/>
              </a:spcBef>
              <a:buNone/>
            </a:pPr>
            <a:r>
              <a:rPr lang="en-GB" sz="1200">
                <a:solidFill>
                  <a:schemeClr val="accent1"/>
                </a:solidFill>
                <a:latin typeface="Calibri"/>
                <a:ea typeface="Calibri"/>
                <a:cs typeface="Segoe UI"/>
                <a:hlinkClick r:id="rId5">
                  <a:extLst>
                    <a:ext uri="{A12FA001-AC4F-418D-AE19-62706E023703}">
                      <ahyp:hlinkClr xmlns:ahyp="http://schemas.microsoft.com/office/drawing/2018/hyperlinkcolor" val="tx"/>
                    </a:ext>
                  </a:extLst>
                </a:hlinkClick>
              </a:rPr>
              <a:t>The Times Health Commission’s 10 recommendations to save the NHS</a:t>
            </a:r>
            <a:endParaRPr lang="en-GB" sz="1200">
              <a:solidFill>
                <a:schemeClr val="accent1"/>
              </a:solidFill>
              <a:latin typeface="Calibri"/>
              <a:ea typeface="Calibri"/>
            </a:endParaRPr>
          </a:p>
          <a:p>
            <a:pPr marL="285750" indent="-285750">
              <a:lnSpc>
                <a:spcPct val="107000"/>
              </a:lnSpc>
              <a:spcBef>
                <a:spcPts val="1400"/>
              </a:spcBef>
              <a:buFont typeface="Arial,Sans-Serif"/>
            </a:pPr>
            <a:endParaRPr lang="en-GB" sz="1500">
              <a:solidFill>
                <a:srgbClr val="080808"/>
              </a:solidFill>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hangingPunct="1"/>
            <a:endParaRPr lang="en-GB"/>
          </a:p>
        </p:txBody>
      </p:sp>
      <p:sp>
        <p:nvSpPr>
          <p:cNvPr id="3" name="Title 2">
            <a:extLst>
              <a:ext uri="{FF2B5EF4-FFF2-40B4-BE49-F238E27FC236}">
                <a16:creationId xmlns:a16="http://schemas.microsoft.com/office/drawing/2014/main" id="{EE0A8C8E-7481-6C22-6A7D-DD484C148ED9}"/>
              </a:ext>
            </a:extLst>
          </p:cNvPr>
          <p:cNvSpPr txBox="1">
            <a:spLocks noGrp="1"/>
          </p:cNvSpPr>
          <p:nvPr>
            <p:ph type="title" idx="4294967295"/>
          </p:nvPr>
        </p:nvSpPr>
        <p:spPr>
          <a:xfrm>
            <a:off x="332507" y="184960"/>
            <a:ext cx="1141503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solidFill>
                <a:effectLst/>
                <a:uLnTx/>
                <a:uFillTx/>
                <a:latin typeface="Arial"/>
                <a:ea typeface="Times New Roman" panose="02020603050405020304" pitchFamily="18" charset="0"/>
                <a:cs typeface="Times New Roman"/>
                <a:sym typeface="Calibri"/>
              </a:rPr>
              <a:t>Quiz Information – National Context</a:t>
            </a:r>
            <a:endParaRPr kumimoji="0" lang="en-GB" sz="4000" b="1" i="0" u="none" strike="noStrike" kern="0" cap="none" spc="0" normalizeH="0" baseline="0" noProof="0" dirty="0">
              <a:ln>
                <a:noFill/>
              </a:ln>
              <a:solidFill>
                <a:srgbClr val="4472C4"/>
              </a:solidFill>
              <a:effectLst/>
              <a:uLnTx/>
              <a:uFillTx/>
              <a:latin typeface="Arial"/>
              <a:ea typeface="+mn-ea"/>
              <a:cs typeface="Times New Roman"/>
              <a:sym typeface="Calibri"/>
            </a:endParaRPr>
          </a:p>
        </p:txBody>
      </p:sp>
    </p:spTree>
    <p:extLst>
      <p:ext uri="{BB962C8B-B14F-4D97-AF65-F5344CB8AC3E}">
        <p14:creationId xmlns:p14="http://schemas.microsoft.com/office/powerpoint/2010/main" val="249633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
        <p:nvSpPr>
          <p:cNvPr id="2" name="Title 1">
            <a:extLst>
              <a:ext uri="{FF2B5EF4-FFF2-40B4-BE49-F238E27FC236}">
                <a16:creationId xmlns:a16="http://schemas.microsoft.com/office/drawing/2014/main" id="{0D4469FE-0D3D-57EC-AB20-CA09B2E94815}"/>
              </a:ext>
            </a:extLst>
          </p:cNvPr>
          <p:cNvSpPr txBox="1">
            <a:spLocks noGrp="1"/>
          </p:cNvSpPr>
          <p:nvPr>
            <p:ph type="title" idx="4294967295"/>
          </p:nvPr>
        </p:nvSpPr>
        <p:spPr>
          <a:xfrm>
            <a:off x="742122" y="2776036"/>
            <a:ext cx="5221357" cy="523216"/>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n-lt"/>
                <a:ea typeface="+mn-ea"/>
                <a:cs typeface="+mn-cs"/>
                <a:sym typeface="Calibri"/>
              </a:rPr>
              <a:t>Good practice and Resources</a:t>
            </a:r>
            <a:endParaRPr kumimoji="0" lang="en-US" sz="1800" b="0" i="0" u="none" strike="noStrike" kern="0" cap="none" spc="0" normalizeH="0" baseline="0" noProof="0" dirty="0">
              <a:ln>
                <a:noFill/>
              </a:ln>
              <a:solidFill>
                <a:srgbClr val="000000"/>
              </a:solidFill>
              <a:effectLst/>
              <a:uLnTx/>
              <a:uFillTx/>
              <a:latin typeface="+mn-lt"/>
              <a:ea typeface="+mn-ea"/>
              <a:cs typeface="+mn-cs"/>
              <a:sym typeface="Calibri"/>
            </a:endParaRPr>
          </a:p>
        </p:txBody>
      </p:sp>
    </p:spTree>
    <p:extLst>
      <p:ext uri="{BB962C8B-B14F-4D97-AF65-F5344CB8AC3E}">
        <p14:creationId xmlns:p14="http://schemas.microsoft.com/office/powerpoint/2010/main" val="14319753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388482" y="330851"/>
            <a:ext cx="1141503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rPr>
              <a:t>Session Aims</a:t>
            </a:r>
          </a:p>
        </p:txBody>
      </p:sp>
      <p:pic>
        <p:nvPicPr>
          <p:cNvPr id="3" name="Picture 2">
            <a:extLst>
              <a:ext uri="{FF2B5EF4-FFF2-40B4-BE49-F238E27FC236}">
                <a16:creationId xmlns:a16="http://schemas.microsoft.com/office/drawing/2014/main" id="{31B391BF-2571-4B76-9265-2DD89789FF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864" y="154845"/>
            <a:ext cx="877900" cy="591363"/>
          </a:xfrm>
          <a:prstGeom prst="rect">
            <a:avLst/>
          </a:prstGeom>
        </p:spPr>
      </p:pic>
      <p:sp>
        <p:nvSpPr>
          <p:cNvPr id="7" name="TextBox 6">
            <a:extLst>
              <a:ext uri="{FF2B5EF4-FFF2-40B4-BE49-F238E27FC236}">
                <a16:creationId xmlns:a16="http://schemas.microsoft.com/office/drawing/2014/main" id="{8CB45211-1A61-6520-1C89-8D8FCB63B481}"/>
              </a:ext>
            </a:extLst>
          </p:cNvPr>
          <p:cNvSpPr txBox="1"/>
          <p:nvPr/>
        </p:nvSpPr>
        <p:spPr>
          <a:xfrm>
            <a:off x="455029" y="1038737"/>
            <a:ext cx="6536725" cy="5293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GB" sz="2000">
              <a:latin typeface="Arial"/>
              <a:ea typeface="+mn-lt"/>
              <a:cs typeface="+mn-lt"/>
            </a:endParaRPr>
          </a:p>
          <a:p>
            <a:pPr marL="457200" indent="-457200">
              <a:buFont typeface="+mj-lt"/>
              <a:buAutoNum type="arabicPeriod"/>
            </a:pPr>
            <a:r>
              <a:rPr lang="en-GB" sz="2000">
                <a:ea typeface="+mn-lt"/>
                <a:cs typeface="+mn-lt"/>
              </a:rPr>
              <a:t>Provide insight into the current patterns of children and young people’s nutrition as this relates to health</a:t>
            </a:r>
            <a:r>
              <a:rPr lang="en-GB" sz="2000">
                <a:solidFill>
                  <a:srgbClr val="0563C1"/>
                </a:solidFill>
                <a:ea typeface="+mn-lt"/>
                <a:cs typeface="+mn-lt"/>
              </a:rPr>
              <a:t>. </a:t>
            </a:r>
            <a:endParaRPr lang="en-US" sz="2000"/>
          </a:p>
          <a:p>
            <a:pPr marL="457200" indent="-457200">
              <a:buFont typeface="+mj-lt"/>
              <a:buAutoNum type="arabicPeriod"/>
            </a:pPr>
            <a:endParaRPr lang="en-GB" sz="2000">
              <a:solidFill>
                <a:srgbClr val="0563C1"/>
              </a:solidFill>
              <a:ea typeface="Calibri"/>
            </a:endParaRPr>
          </a:p>
          <a:p>
            <a:pPr marL="457200" indent="-457200">
              <a:buFont typeface="+mj-lt"/>
              <a:buAutoNum type="arabicPeriod"/>
            </a:pPr>
            <a:r>
              <a:rPr lang="en-GB" sz="2000">
                <a:ea typeface="+mn-lt"/>
                <a:cs typeface="+mn-lt"/>
              </a:rPr>
              <a:t>Provide information on the impact of poor nutrition on wellbeing and learning. </a:t>
            </a:r>
            <a:endParaRPr lang="en-GB" sz="2000">
              <a:solidFill>
                <a:srgbClr val="0563C1"/>
              </a:solidFill>
              <a:ea typeface="+mn-lt"/>
              <a:cs typeface="+mn-lt"/>
            </a:endParaRPr>
          </a:p>
          <a:p>
            <a:pPr marL="457200" indent="-457200">
              <a:buFont typeface="+mj-lt"/>
              <a:buAutoNum type="arabicPeriod"/>
            </a:pPr>
            <a:endParaRPr lang="en-GB" sz="2000">
              <a:solidFill>
                <a:srgbClr val="0563C1"/>
              </a:solidFill>
              <a:ea typeface="Calibri"/>
            </a:endParaRPr>
          </a:p>
          <a:p>
            <a:pPr marL="457200" indent="-457200">
              <a:buFont typeface="+mj-lt"/>
              <a:buAutoNum type="arabicPeriod"/>
            </a:pPr>
            <a:r>
              <a:rPr lang="en-GB" sz="2000">
                <a:solidFill>
                  <a:schemeClr val="tx1"/>
                </a:solidFill>
                <a:ea typeface="Calibri"/>
              </a:rPr>
              <a:t>Provide information on what you can do to further understand children’s nutritional needs and how educational establishments and wider services can support this. </a:t>
            </a:r>
          </a:p>
          <a:p>
            <a:endParaRPr lang="en-GB" sz="2000" u="sng">
              <a:solidFill>
                <a:srgbClr val="0563C1"/>
              </a:solidFill>
              <a:latin typeface="Times New Roman"/>
              <a:ea typeface="Calibri"/>
            </a:endParaRPr>
          </a:p>
          <a:p>
            <a:endParaRPr lang="en-GB" sz="2000">
              <a:latin typeface="Calibri"/>
              <a:ea typeface="Calibri"/>
            </a:endParaRPr>
          </a:p>
          <a:p>
            <a:endParaRPr lang="en-GB" sz="2000">
              <a:latin typeface="Calibri" panose="020F0502020204030204" pitchFamily="34" charset="0"/>
            </a:endParaRPr>
          </a:p>
          <a:p>
            <a:endParaRPr lang="en-GB" sz="2000">
              <a:latin typeface="Calibri" panose="020F0502020204030204" pitchFamily="34" charset="0"/>
              <a:ea typeface="Calibri"/>
            </a:endParaRPr>
          </a:p>
          <a:p>
            <a:endParaRPr lang="en-GB" sz="2000" u="sng">
              <a:solidFill>
                <a:srgbClr val="0563C1"/>
              </a:solidFill>
              <a:latin typeface="Calibri" panose="020F0502020204030204" pitchFamily="34" charset="0"/>
              <a:ea typeface="Calibri"/>
            </a:endParaRPr>
          </a:p>
          <a:p>
            <a:endParaRPr lang="en-GB"/>
          </a:p>
        </p:txBody>
      </p:sp>
      <p:pic>
        <p:nvPicPr>
          <p:cNvPr id="9" name="Picture 8">
            <a:extLst>
              <a:ext uri="{FF2B5EF4-FFF2-40B4-BE49-F238E27FC236}">
                <a16:creationId xmlns:a16="http://schemas.microsoft.com/office/drawing/2014/main" id="{3C5CE5B2-8154-D84D-A20C-5D2F3E0B2F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65694" y="1415946"/>
            <a:ext cx="5258070" cy="4026107"/>
          </a:xfrm>
          <a:prstGeom prst="rect">
            <a:avLst/>
          </a:prstGeom>
        </p:spPr>
      </p:pic>
      <p:sp>
        <p:nvSpPr>
          <p:cNvPr id="11" name="TextBox 10">
            <a:extLst>
              <a:ext uri="{FF2B5EF4-FFF2-40B4-BE49-F238E27FC236}">
                <a16:creationId xmlns:a16="http://schemas.microsoft.com/office/drawing/2014/main" id="{216DAAD0-C9BF-7EF7-0370-4B40D5313656}"/>
              </a:ext>
            </a:extLst>
          </p:cNvPr>
          <p:cNvSpPr txBox="1"/>
          <p:nvPr/>
        </p:nvSpPr>
        <p:spPr>
          <a:xfrm>
            <a:off x="10782494" y="6387410"/>
            <a:ext cx="1604639"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900"/>
              <a:t>www.unlockfood.ca</a:t>
            </a:r>
          </a:p>
        </p:txBody>
      </p:sp>
    </p:spTree>
    <p:extLst>
      <p:ext uri="{BB962C8B-B14F-4D97-AF65-F5344CB8AC3E}">
        <p14:creationId xmlns:p14="http://schemas.microsoft.com/office/powerpoint/2010/main" val="590561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03BD93-3B43-4FFA-B573-5332E405BA94}"/>
              </a:ext>
            </a:extLst>
          </p:cNvPr>
          <p:cNvSpPr txBox="1">
            <a:spLocks noGrp="1"/>
          </p:cNvSpPr>
          <p:nvPr>
            <p:ph type="title" idx="4294967295"/>
          </p:nvPr>
        </p:nvSpPr>
        <p:spPr>
          <a:xfrm>
            <a:off x="85773" y="358044"/>
            <a:ext cx="11415035" cy="452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lang="en-GB" sz="2600" b="1" i="0" u="none" strike="noStrike" kern="1200" cap="none" spc="0" normalizeH="0" baseline="0" noProof="0" dirty="0">
                <a:ln>
                  <a:noFill/>
                </a:ln>
                <a:solidFill>
                  <a:srgbClr val="1D2A5A"/>
                </a:solidFill>
                <a:effectLst/>
                <a:uLnTx/>
                <a:uFillTx/>
                <a:latin typeface="Arial"/>
                <a:ea typeface="+mn-ea"/>
                <a:cs typeface="Arial"/>
                <a:sym typeface="Calibri"/>
              </a:rPr>
              <a:t>National Resources and Help</a:t>
            </a:r>
            <a:endParaRPr kumimoji="0" lang="en-US" sz="1800" b="0" i="0" u="none" strike="noStrike" kern="0" cap="none" spc="0" normalizeH="0" baseline="0" noProof="0" dirty="0">
              <a:ln>
                <a:noFill/>
              </a:ln>
              <a:solidFill>
                <a:srgbClr val="000000"/>
              </a:solidFill>
              <a:effectLst/>
              <a:uLnTx/>
              <a:uFillTx/>
              <a:latin typeface="+mn-lt"/>
              <a:ea typeface="+mn-ea"/>
              <a:cs typeface="+mn-cs"/>
              <a:sym typeface="Calibri"/>
            </a:endParaRP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7" name="Picture 6">
            <a:extLst>
              <a:ext uri="{FF2B5EF4-FFF2-40B4-BE49-F238E27FC236}">
                <a16:creationId xmlns:a16="http://schemas.microsoft.com/office/drawing/2014/main" id="{813239A7-2680-15AF-498D-616405D25C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0761" y="988413"/>
            <a:ext cx="4841017" cy="2759934"/>
          </a:xfrm>
          <a:prstGeom prst="rect">
            <a:avLst/>
          </a:prstGeom>
        </p:spPr>
      </p:pic>
      <p:sp>
        <p:nvSpPr>
          <p:cNvPr id="8" name="TextBox 7">
            <a:extLst>
              <a:ext uri="{FF2B5EF4-FFF2-40B4-BE49-F238E27FC236}">
                <a16:creationId xmlns:a16="http://schemas.microsoft.com/office/drawing/2014/main" id="{94681A8F-71AB-992B-4C42-DD6A46718E6E}"/>
              </a:ext>
            </a:extLst>
          </p:cNvPr>
          <p:cNvSpPr txBox="1"/>
          <p:nvPr/>
        </p:nvSpPr>
        <p:spPr>
          <a:xfrm>
            <a:off x="6093940" y="2469291"/>
            <a:ext cx="548228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hlinkClick r:id="rId4"/>
              </a:rPr>
              <a:t>Healthier Families - Home - NHS (www.nhs.uk)</a:t>
            </a:r>
            <a:endParaRPr lang="en-US"/>
          </a:p>
        </p:txBody>
      </p:sp>
      <p:pic>
        <p:nvPicPr>
          <p:cNvPr id="10" name="Picture 9">
            <a:extLst>
              <a:ext uri="{FF2B5EF4-FFF2-40B4-BE49-F238E27FC236}">
                <a16:creationId xmlns:a16="http://schemas.microsoft.com/office/drawing/2014/main" id="{BFFB6CE2-69A0-35C8-15CA-A18ED3412D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12136" y="1133089"/>
            <a:ext cx="1657350" cy="1152525"/>
          </a:xfrm>
          <a:prstGeom prst="rect">
            <a:avLst/>
          </a:prstGeom>
        </p:spPr>
      </p:pic>
      <p:pic>
        <p:nvPicPr>
          <p:cNvPr id="11" name="Picture 10">
            <a:extLst>
              <a:ext uri="{FF2B5EF4-FFF2-40B4-BE49-F238E27FC236}">
                <a16:creationId xmlns:a16="http://schemas.microsoft.com/office/drawing/2014/main" id="{10CD1B0F-DE52-CEF8-6A34-2131C35FDD2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33525" y="3907824"/>
            <a:ext cx="9124950" cy="2667000"/>
          </a:xfrm>
          <a:prstGeom prst="rect">
            <a:avLst/>
          </a:prstGeom>
        </p:spPr>
      </p:pic>
    </p:spTree>
    <p:extLst>
      <p:ext uri="{BB962C8B-B14F-4D97-AF65-F5344CB8AC3E}">
        <p14:creationId xmlns:p14="http://schemas.microsoft.com/office/powerpoint/2010/main" val="370025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03BD93-3B43-4FFA-B573-5332E405BA94}"/>
              </a:ext>
            </a:extLst>
          </p:cNvPr>
          <p:cNvSpPr txBox="1">
            <a:spLocks noGrp="1"/>
          </p:cNvSpPr>
          <p:nvPr>
            <p:ph type="title" idx="4294967295"/>
          </p:nvPr>
        </p:nvSpPr>
        <p:spPr>
          <a:xfrm>
            <a:off x="85773" y="358044"/>
            <a:ext cx="11415035" cy="452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1D2A5A"/>
                </a:solidFill>
                <a:effectLst/>
                <a:uLnTx/>
                <a:uFillTx/>
                <a:latin typeface="Arial"/>
                <a:ea typeface="+mn-ea"/>
                <a:cs typeface="Arial"/>
                <a:sym typeface="Calibri"/>
              </a:rPr>
              <a:t>Norfolk Support and Services</a:t>
            </a:r>
            <a:endParaRPr kumimoji="0" lang="en-GB" sz="26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sym typeface="Calibri"/>
            </a:endParaRPr>
          </a:p>
        </p:txBody>
      </p:sp>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9" name="TextBox 8">
            <a:extLst>
              <a:ext uri="{FF2B5EF4-FFF2-40B4-BE49-F238E27FC236}">
                <a16:creationId xmlns:a16="http://schemas.microsoft.com/office/drawing/2014/main" id="{BB98DB3F-DD0D-418B-38AE-C6B47721CF4B}"/>
              </a:ext>
            </a:extLst>
          </p:cNvPr>
          <p:cNvSpPr txBox="1"/>
          <p:nvPr/>
        </p:nvSpPr>
        <p:spPr>
          <a:xfrm>
            <a:off x="198395" y="1169573"/>
            <a:ext cx="8615659"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GB" sz="1800" b="0" i="0" u="none" strike="noStrike" cap="none" spc="0" normalizeH="0" baseline="0">
                <a:ln>
                  <a:noFill/>
                </a:ln>
                <a:solidFill>
                  <a:srgbClr val="000000"/>
                </a:solidFill>
                <a:effectLst/>
                <a:uFillTx/>
                <a:latin typeface="+mn-lt"/>
                <a:ea typeface="+mn-ea"/>
                <a:cs typeface="+mn-cs"/>
                <a:sym typeface="Calibri"/>
              </a:rPr>
              <a:t>Healthy Child Programme Services, Just One Number and Just One Norfolk including: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a:t>Healthy eating in pregnancy, infant feeding and diet and healthy weight support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a:t>Oral Health Information</a:t>
            </a:r>
          </a:p>
          <a:p>
            <a:pPr marL="285750" indent="-285750">
              <a:buFont typeface="Arial" panose="020B0604020202020204" pitchFamily="34" charset="0"/>
              <a:buChar char="•"/>
            </a:pPr>
            <a:r>
              <a:rPr kumimoji="0" lang="en-GB" sz="1800" b="0" i="0" u="none" strike="noStrike" cap="none" spc="0" normalizeH="0" baseline="0">
                <a:ln>
                  <a:noFill/>
                </a:ln>
                <a:solidFill>
                  <a:srgbClr val="000000"/>
                </a:solidFill>
                <a:effectLst/>
                <a:uFillTx/>
                <a:latin typeface="+mn-lt"/>
                <a:ea typeface="+mn-ea"/>
                <a:cs typeface="+mn-cs"/>
                <a:sym typeface="Calibri"/>
              </a:rPr>
              <a:t>National Childhood Measurement Programme </a:t>
            </a:r>
            <a:r>
              <a:rPr lang="en-GB"/>
              <a:t>and universal</a:t>
            </a:r>
            <a:r>
              <a:rPr kumimoji="0" lang="en-GB" sz="1800" b="0" i="0" u="none" strike="noStrike" cap="none" spc="0" normalizeH="0" baseline="0">
                <a:ln>
                  <a:noFill/>
                </a:ln>
                <a:solidFill>
                  <a:srgbClr val="000000"/>
                </a:solidFill>
                <a:effectLst/>
                <a:uFillTx/>
                <a:latin typeface="+mn-lt"/>
                <a:ea typeface="+mn-ea"/>
                <a:cs typeface="+mn-cs"/>
                <a:sym typeface="Calibri"/>
              </a:rPr>
              <a:t> support</a:t>
            </a:r>
            <a:endParaRPr lang="en-GB" sz="1800" b="0" i="0" u="none" strike="noStrike" cap="none" spc="0" normalizeH="0" baseline="0">
              <a:ln>
                <a:noFill/>
              </a:ln>
              <a:solidFill>
                <a:srgbClr val="000000"/>
              </a:solidFill>
              <a:effectLst/>
              <a:uFillTx/>
              <a:latin typeface="+mn-lt"/>
              <a:ea typeface="+mn-ea"/>
              <a:cs typeface="+mn-cs"/>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a:t>Tier 2 weight management for children and young people (new commissioned service from October 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a:ln>
                  <a:noFill/>
                </a:ln>
                <a:solidFill>
                  <a:srgbClr val="000000"/>
                </a:solidFill>
                <a:effectLst/>
                <a:uFillTx/>
                <a:latin typeface="+mn-lt"/>
                <a:ea typeface="+mn-ea"/>
                <a:cs typeface="+mn-cs"/>
                <a:sym typeface="Calibri"/>
              </a:rPr>
              <a:t>Healthy Start Vitamins (extended groups from October 24)</a:t>
            </a:r>
            <a:endParaRPr lang="en-GB" sz="1800" b="0" i="0" u="none" strike="noStrike" cap="none" spc="0" normalizeH="0" baseline="0">
              <a:ln>
                <a:noFill/>
              </a:ln>
              <a:solidFill>
                <a:srgbClr val="000000"/>
              </a:solidFill>
              <a:effectLst/>
              <a:uFillTx/>
              <a:latin typeface="+mn-lt"/>
              <a:ea typeface="+mn-ea"/>
              <a:cs typeface="+mn-cs"/>
            </a:endParaRPr>
          </a:p>
          <a:p>
            <a:pPr marR="0" algn="l" defTabSz="914400" rtl="0" fontAlgn="auto" latinLnBrk="0" hangingPunct="0">
              <a:lnSpc>
                <a:spcPct val="100000"/>
              </a:lnSpc>
              <a:spcBef>
                <a:spcPts val="0"/>
              </a:spcBef>
              <a:spcAft>
                <a:spcPts val="0"/>
              </a:spcAft>
              <a:buClrTx/>
              <a:buSzTx/>
              <a:tabLst/>
            </a:pPr>
            <a:endParaRPr lang="en-GB"/>
          </a:p>
          <a:p>
            <a:r>
              <a:rPr kumimoji="0" lang="en-GB" sz="1800" b="0" i="0" u="none" strike="noStrike" cap="none" spc="0" normalizeH="0" baseline="0">
                <a:ln>
                  <a:noFill/>
                </a:ln>
                <a:solidFill>
                  <a:srgbClr val="000000"/>
                </a:solidFill>
                <a:effectLst/>
                <a:uFillTx/>
                <a:latin typeface="+mn-lt"/>
                <a:ea typeface="+mn-ea"/>
                <a:cs typeface="+mn-cs"/>
                <a:sym typeface="Calibri"/>
              </a:rPr>
              <a:t>Adult Healthy Weight Services and Ready to Change</a:t>
            </a:r>
            <a:r>
              <a:rPr lang="en-GB"/>
              <a:t> </a:t>
            </a:r>
            <a:endParaRPr lang="en-GB" sz="1800" b="0" i="0" u="none" strike="noStrike" cap="none" spc="0" normalizeH="0" baseline="0">
              <a:ln>
                <a:noFill/>
              </a:ln>
              <a:solidFill>
                <a:srgbClr val="000000"/>
              </a:solidFill>
              <a:effectLst/>
              <a:uFillTx/>
              <a:latin typeface="+mn-lt"/>
              <a:ea typeface="+mn-ea"/>
              <a:cs typeface="+mn-cs"/>
            </a:endParaRPr>
          </a:p>
          <a:p>
            <a:pPr marR="0" algn="l" defTabSz="914400" rtl="0" fontAlgn="auto" latinLnBrk="0" hangingPunct="0">
              <a:lnSpc>
                <a:spcPct val="100000"/>
              </a:lnSpc>
              <a:spcBef>
                <a:spcPts val="0"/>
              </a:spcBef>
              <a:spcAft>
                <a:spcPts val="0"/>
              </a:spcAft>
              <a:buClrTx/>
              <a:buSzTx/>
              <a:tabLst/>
            </a:pPr>
            <a:endParaRPr lang="en-GB"/>
          </a:p>
          <a:p>
            <a:pPr marR="0" algn="l" defTabSz="914400" rtl="0" fontAlgn="auto" latinLnBrk="0" hangingPunct="0">
              <a:lnSpc>
                <a:spcPct val="100000"/>
              </a:lnSpc>
              <a:spcBef>
                <a:spcPts val="0"/>
              </a:spcBef>
              <a:spcAft>
                <a:spcPts val="0"/>
              </a:spcAft>
              <a:buClrTx/>
              <a:buSzTx/>
              <a:tabLst/>
            </a:pPr>
            <a:endParaRPr lang="en-GB" b="0" i="0" u="none" strike="noStrike" cap="none" spc="0" normalizeH="0" baseline="0">
              <a:ln>
                <a:noFill/>
              </a:ln>
              <a:solidFill>
                <a:srgbClr val="000000"/>
              </a:solidFill>
              <a:effectLst/>
              <a:uFillTx/>
              <a:latin typeface="+mn-lt"/>
              <a:ea typeface="+mn-ea"/>
              <a:cs typeface="+mn-cs"/>
            </a:endParaRPr>
          </a:p>
          <a:p>
            <a:pPr marR="0" algn="l" defTabSz="914400" rtl="0" fontAlgn="auto" latinLnBrk="0" hangingPunct="0">
              <a:lnSpc>
                <a:spcPct val="100000"/>
              </a:lnSpc>
              <a:spcBef>
                <a:spcPts val="0"/>
              </a:spcBef>
              <a:spcAft>
                <a:spcPts val="0"/>
              </a:spcAft>
              <a:buClrTx/>
              <a:buSzTx/>
              <a:tabLst/>
            </a:pPr>
            <a:endParaRPr lang="en-GB"/>
          </a:p>
        </p:txBody>
      </p:sp>
      <p:pic>
        <p:nvPicPr>
          <p:cNvPr id="11" name="Picture 10">
            <a:extLst>
              <a:ext uri="{FF2B5EF4-FFF2-40B4-BE49-F238E27FC236}">
                <a16:creationId xmlns:a16="http://schemas.microsoft.com/office/drawing/2014/main" id="{B4897CA8-9323-3C51-5C09-29E9D5A131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9512" y="5019032"/>
            <a:ext cx="2842740" cy="1188821"/>
          </a:xfrm>
          <a:prstGeom prst="rect">
            <a:avLst/>
          </a:prstGeom>
        </p:spPr>
      </p:pic>
      <p:pic>
        <p:nvPicPr>
          <p:cNvPr id="13" name="Picture 12">
            <a:extLst>
              <a:ext uri="{FF2B5EF4-FFF2-40B4-BE49-F238E27FC236}">
                <a16:creationId xmlns:a16="http://schemas.microsoft.com/office/drawing/2014/main" id="{D67D9AE9-3427-C3AA-0D0A-45F32B61BA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26675" y="1170574"/>
            <a:ext cx="2829320" cy="1362265"/>
          </a:xfrm>
          <a:prstGeom prst="rect">
            <a:avLst/>
          </a:prstGeom>
        </p:spPr>
      </p:pic>
      <p:pic>
        <p:nvPicPr>
          <p:cNvPr id="15" name="Picture 14">
            <a:extLst>
              <a:ext uri="{FF2B5EF4-FFF2-40B4-BE49-F238E27FC236}">
                <a16:creationId xmlns:a16="http://schemas.microsoft.com/office/drawing/2014/main" id="{59E7A237-583D-8788-F7BF-4E67EB8D02E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13255" y="2672818"/>
            <a:ext cx="2842740" cy="2206234"/>
          </a:xfrm>
          <a:prstGeom prst="rect">
            <a:avLst/>
          </a:prstGeom>
        </p:spPr>
      </p:pic>
      <p:sp>
        <p:nvSpPr>
          <p:cNvPr id="2" name="TextBox 8">
            <a:extLst>
              <a:ext uri="{FF2B5EF4-FFF2-40B4-BE49-F238E27FC236}">
                <a16:creationId xmlns:a16="http://schemas.microsoft.com/office/drawing/2014/main" id="{BB98DB3F-DD0D-418B-38AE-C6B47721CF4B}"/>
              </a:ext>
            </a:extLst>
          </p:cNvPr>
          <p:cNvSpPr txBox="1"/>
          <p:nvPr/>
        </p:nvSpPr>
        <p:spPr>
          <a:xfrm>
            <a:off x="195772" y="3776497"/>
            <a:ext cx="850467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en-GB"/>
              <a:t>Promotion of take up of free school meals, </a:t>
            </a:r>
            <a:r>
              <a:rPr lang="en-GB" sz="1800">
                <a:effectLst/>
                <a:latin typeface="Calibri"/>
                <a:ea typeface="Calibri"/>
              </a:rPr>
              <a:t>maintain strong links with local food banks and community groups to ensure that wider support that families might need is available.</a:t>
            </a:r>
            <a:r>
              <a:rPr lang="en-GB">
                <a:latin typeface="Calibri"/>
                <a:ea typeface="Calibri"/>
              </a:rPr>
              <a:t> </a:t>
            </a:r>
            <a:endParaRPr lang="en-GB"/>
          </a:p>
          <a:p>
            <a:pPr marR="0" algn="l" defTabSz="914400" rtl="0" fontAlgn="auto" latinLnBrk="0" hangingPunct="0">
              <a:lnSpc>
                <a:spcPct val="100000"/>
              </a:lnSpc>
              <a:spcBef>
                <a:spcPts val="0"/>
              </a:spcBef>
              <a:spcAft>
                <a:spcPts val="0"/>
              </a:spcAft>
              <a:buClrTx/>
              <a:buSzTx/>
              <a:tabLst/>
            </a:pPr>
            <a:endParaRPr kumimoji="0" lang="en-GB" b="0" i="0" u="none" strike="noStrike" cap="none" spc="0" normalizeH="0" baseline="0">
              <a:ln>
                <a:noFill/>
              </a:ln>
              <a:solidFill>
                <a:srgbClr val="000000"/>
              </a:solidFill>
              <a:effectLst/>
              <a:uFillTx/>
              <a:latin typeface="+mn-lt"/>
              <a:ea typeface="+mn-ea"/>
              <a:cs typeface="+mn-cs"/>
              <a:sym typeface="Calibri"/>
            </a:endParaRPr>
          </a:p>
          <a:p>
            <a:pPr marR="0" algn="l" defTabSz="914400" rtl="0" fontAlgn="auto" latinLnBrk="0" hangingPunct="0">
              <a:lnSpc>
                <a:spcPct val="100000"/>
              </a:lnSpc>
              <a:spcBef>
                <a:spcPts val="0"/>
              </a:spcBef>
              <a:spcAft>
                <a:spcPts val="0"/>
              </a:spcAft>
              <a:buClrTx/>
              <a:buSzTx/>
              <a:tabLst/>
            </a:pPr>
            <a:endParaRPr lang="en-GB" b="0" i="0" u="none" strike="noStrike" cap="none" spc="0" normalizeH="0" baseline="0">
              <a:ln>
                <a:noFill/>
              </a:ln>
              <a:solidFill>
                <a:srgbClr val="000000"/>
              </a:solidFill>
              <a:effectLst/>
              <a:uFillTx/>
              <a:latin typeface="+mn-lt"/>
              <a:ea typeface="+mn-ea"/>
              <a:cs typeface="+mn-cs"/>
            </a:endParaRPr>
          </a:p>
        </p:txBody>
      </p:sp>
      <p:sp>
        <p:nvSpPr>
          <p:cNvPr id="3" name="TextBox 2">
            <a:extLst>
              <a:ext uri="{FF2B5EF4-FFF2-40B4-BE49-F238E27FC236}">
                <a16:creationId xmlns:a16="http://schemas.microsoft.com/office/drawing/2014/main" id="{295FA737-AF2E-458C-D39D-0F7A4F805116}"/>
              </a:ext>
            </a:extLst>
          </p:cNvPr>
          <p:cNvSpPr txBox="1"/>
          <p:nvPr/>
        </p:nvSpPr>
        <p:spPr>
          <a:xfrm>
            <a:off x="193589" y="4508157"/>
            <a:ext cx="7696199"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hlinkClick r:id="rId6"/>
              </a:rPr>
              <a:t>Apply for free school meals: search result - GOV.UK (www.gov.uk)</a:t>
            </a:r>
            <a:endParaRPr lang="en-US"/>
          </a:p>
          <a:p>
            <a:endParaRPr lang="en-US">
              <a:ea typeface="+mn-lt"/>
              <a:cs typeface="+mn-lt"/>
            </a:endParaRPr>
          </a:p>
          <a:p>
            <a:endParaRPr lang="en-US"/>
          </a:p>
        </p:txBody>
      </p:sp>
      <p:pic>
        <p:nvPicPr>
          <p:cNvPr id="6" name="Picture 5">
            <a:extLst>
              <a:ext uri="{FF2B5EF4-FFF2-40B4-BE49-F238E27FC236}">
                <a16:creationId xmlns:a16="http://schemas.microsoft.com/office/drawing/2014/main" id="{ADF625F8-EBE0-FDDF-64AE-96A0B38F4D1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93332" y="4886710"/>
            <a:ext cx="7027391" cy="1254984"/>
          </a:xfrm>
          <a:prstGeom prst="rect">
            <a:avLst/>
          </a:prstGeom>
        </p:spPr>
      </p:pic>
      <p:sp>
        <p:nvSpPr>
          <p:cNvPr id="8" name="TextBox 7">
            <a:extLst>
              <a:ext uri="{FF2B5EF4-FFF2-40B4-BE49-F238E27FC236}">
                <a16:creationId xmlns:a16="http://schemas.microsoft.com/office/drawing/2014/main" id="{2025313B-EEEB-C579-E209-998CDE286DEC}"/>
              </a:ext>
            </a:extLst>
          </p:cNvPr>
          <p:cNvSpPr txBox="1"/>
          <p:nvPr/>
        </p:nvSpPr>
        <p:spPr>
          <a:xfrm>
            <a:off x="245075" y="6135130"/>
            <a:ext cx="691360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hlinkClick r:id="rId8"/>
              </a:rPr>
              <a:t>Nourishing Norfolk | Norfolk Community Foundation (norfolkfoundation.com)</a:t>
            </a:r>
            <a:endParaRPr lang="en-US"/>
          </a:p>
        </p:txBody>
      </p:sp>
    </p:spTree>
    <p:extLst>
      <p:ext uri="{BB962C8B-B14F-4D97-AF65-F5344CB8AC3E}">
        <p14:creationId xmlns:p14="http://schemas.microsoft.com/office/powerpoint/2010/main" val="360764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2" name="Text Placeholder 1">
            <a:extLst>
              <a:ext uri="{FF2B5EF4-FFF2-40B4-BE49-F238E27FC236}">
                <a16:creationId xmlns:a16="http://schemas.microsoft.com/office/drawing/2014/main" id="{C363389D-CA19-C1E7-A2E3-7690FAF5AC12}"/>
              </a:ext>
            </a:extLst>
          </p:cNvPr>
          <p:cNvSpPr txBox="1">
            <a:spLocks noGrp="1"/>
          </p:cNvSpPr>
          <p:nvPr>
            <p:ph type="title" idx="4294967295"/>
          </p:nvPr>
        </p:nvSpPr>
        <p:spPr>
          <a:xfrm>
            <a:off x="593196" y="385762"/>
            <a:ext cx="10312400" cy="500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1D2A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1D2A5A"/>
                </a:solidFill>
                <a:effectLst/>
                <a:uLnTx/>
                <a:uFillTx/>
                <a:latin typeface="Arial"/>
                <a:ea typeface="+mn-ea"/>
                <a:cs typeface="Arial"/>
                <a:sym typeface="Calibri"/>
              </a:rPr>
              <a:t>Early Years and Schools Information</a:t>
            </a: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sym typeface="Calibri"/>
            </a:endParaRPr>
          </a:p>
        </p:txBody>
      </p:sp>
      <p:sp>
        <p:nvSpPr>
          <p:cNvPr id="3" name="TextBox 2">
            <a:extLst>
              <a:ext uri="{FF2B5EF4-FFF2-40B4-BE49-F238E27FC236}">
                <a16:creationId xmlns:a16="http://schemas.microsoft.com/office/drawing/2014/main" id="{254B92A0-6EB2-F818-5960-87307B2EA4E9}"/>
              </a:ext>
            </a:extLst>
          </p:cNvPr>
          <p:cNvSpPr txBox="1"/>
          <p:nvPr/>
        </p:nvSpPr>
        <p:spPr>
          <a:xfrm>
            <a:off x="700217" y="1050323"/>
            <a:ext cx="6909486"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ea typeface="+mn-lt"/>
                <a:cs typeface="+mn-lt"/>
                <a:hlinkClick r:id="rId3"/>
              </a:rPr>
              <a:t>Nutrition Matters for the early years 0118.pdf (hscni.net)</a:t>
            </a:r>
            <a:endParaRPr lang="en-US">
              <a:ea typeface="+mn-lt"/>
              <a:cs typeface="+mn-lt"/>
            </a:endParaRPr>
          </a:p>
          <a:p>
            <a:endParaRPr lang="en-US">
              <a:ea typeface="+mn-lt"/>
              <a:cs typeface="+mn-lt"/>
            </a:endParaRPr>
          </a:p>
          <a:p>
            <a:pPr marL="0" marR="0" indent="0" algn="l" defTabSz="914400">
              <a:lnSpc>
                <a:spcPct val="100000"/>
              </a:lnSpc>
              <a:spcBef>
                <a:spcPts val="0"/>
              </a:spcBef>
              <a:spcAft>
                <a:spcPts val="0"/>
              </a:spcAft>
              <a:buClrTx/>
              <a:buSzTx/>
              <a:buFontTx/>
              <a:buNone/>
              <a:tabLst/>
            </a:pPr>
            <a:r>
              <a:rPr lang="en-US">
                <a:hlinkClick r:id="rId4"/>
              </a:rPr>
              <a:t>Healthy eating | Overview | PHE School Zone</a:t>
            </a:r>
            <a:endParaRPr lang="en-US"/>
          </a:p>
          <a:p>
            <a:endParaRPr lang="en-US"/>
          </a:p>
          <a:p>
            <a:r>
              <a:rPr lang="en-US">
                <a:ea typeface="+mn-lt"/>
                <a:cs typeface="+mn-lt"/>
                <a:hlinkClick r:id="rId5"/>
              </a:rPr>
              <a:t>Schools and Early Years - Food for Life</a:t>
            </a:r>
          </a:p>
          <a:p>
            <a:endParaRPr lang="en-US"/>
          </a:p>
          <a:p>
            <a:r>
              <a:rPr lang="en-US">
                <a:ea typeface="+mn-lt"/>
                <a:cs typeface="+mn-lt"/>
                <a:hlinkClick r:id="rId6"/>
              </a:rPr>
              <a:t>Free education resources for teaching young people aged 3-16 years about where food comes from, cooking and healthy eating, and teacher training. - Food A Fact Of Life</a:t>
            </a:r>
          </a:p>
          <a:p>
            <a:endParaRPr lang="en-US"/>
          </a:p>
          <a:p>
            <a:r>
              <a:rPr lang="en-US">
                <a:ea typeface="+mn-lt"/>
                <a:cs typeface="+mn-lt"/>
                <a:hlinkClick r:id="rId7"/>
              </a:rPr>
              <a:t>School food standards practical guide - GOV.UK (www.gov.uk)</a:t>
            </a:r>
            <a:endParaRPr lang="en-US"/>
          </a:p>
          <a:p>
            <a:endParaRPr lang="en-US"/>
          </a:p>
          <a:p>
            <a:r>
              <a:rPr lang="en-US">
                <a:ea typeface="+mn-lt"/>
                <a:cs typeface="+mn-lt"/>
                <a:hlinkClick r:id="rId8"/>
              </a:rPr>
              <a:t>Information for healthcare and childcare professionals - Start for Life - NHS (www.nhs.uk)</a:t>
            </a:r>
            <a:endParaRPr lang="en-US"/>
          </a:p>
          <a:p>
            <a:endParaRPr lang="en-US"/>
          </a:p>
        </p:txBody>
      </p:sp>
      <p:sp>
        <p:nvSpPr>
          <p:cNvPr id="4" name="Oval 3">
            <a:extLst>
              <a:ext uri="{FF2B5EF4-FFF2-40B4-BE49-F238E27FC236}">
                <a16:creationId xmlns:a16="http://schemas.microsoft.com/office/drawing/2014/main" id="{ABC9BFFD-64B8-4A3D-C98A-1E03F618332E}"/>
              </a:ext>
            </a:extLst>
          </p:cNvPr>
          <p:cNvSpPr/>
          <p:nvPr/>
        </p:nvSpPr>
        <p:spPr>
          <a:xfrm>
            <a:off x="8335404" y="1242666"/>
            <a:ext cx="3334264" cy="4534848"/>
          </a:xfrm>
          <a:prstGeom prst="roundRect">
            <a:avLst/>
          </a:prstGeom>
          <a:solidFill>
            <a:schemeClr val="accent4">
              <a:lumMod val="60000"/>
              <a:lumOff val="4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en-US"/>
              <a:t>Robust evidence shows that interventions taking a ‘whole school approach’ have a positive impact in relation to outcomes including body mass index (BMI), physical activity, physical fitness, fruit and vegetable intake, tobacco use, and being bullied. Whole-school approaches have been associated with improvements in children’s diets and their food choices. </a:t>
            </a:r>
            <a:endParaRPr lang="en-US">
              <a:ea typeface="+mn-lt"/>
              <a:cs typeface="+mn-lt"/>
            </a:endParaRPr>
          </a:p>
          <a:p>
            <a:r>
              <a:rPr lang="en-US">
                <a:ea typeface="+mn-lt"/>
                <a:cs typeface="+mn-lt"/>
                <a:hlinkClick r:id="rId9"/>
              </a:rPr>
              <a:t>HT_briefing_layoutvFINALvii.pdf (publishing.service.gov.uk)</a:t>
            </a:r>
            <a:endParaRPr lang="en-US" sz="1800" b="0" i="0" u="none" strike="noStrike" cap="none" spc="0" normalizeH="0" baseline="0">
              <a:ln>
                <a:noFill/>
              </a:ln>
              <a:solidFill>
                <a:srgbClr val="000000"/>
              </a:solidFill>
              <a:effectLst/>
              <a:uFillTx/>
              <a:latin typeface="+mn-lt"/>
              <a:ea typeface="+mn-ea"/>
              <a:cs typeface="+mn-cs"/>
            </a:endParaRPr>
          </a:p>
        </p:txBody>
      </p:sp>
    </p:spTree>
    <p:extLst>
      <p:ext uri="{BB962C8B-B14F-4D97-AF65-F5344CB8AC3E}">
        <p14:creationId xmlns:p14="http://schemas.microsoft.com/office/powerpoint/2010/main" val="391818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3" name="Picture 2">
            <a:extLst>
              <a:ext uri="{FF2B5EF4-FFF2-40B4-BE49-F238E27FC236}">
                <a16:creationId xmlns:a16="http://schemas.microsoft.com/office/drawing/2014/main" id="{C9940F52-A17C-5FBA-8A95-393AEFE10F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31107" y="1171319"/>
            <a:ext cx="7276841" cy="4360904"/>
          </a:xfrm>
          <a:prstGeom prst="rect">
            <a:avLst/>
          </a:prstGeom>
        </p:spPr>
      </p:pic>
      <p:sp>
        <p:nvSpPr>
          <p:cNvPr id="2" name="TextBox 1">
            <a:extLst>
              <a:ext uri="{FF2B5EF4-FFF2-40B4-BE49-F238E27FC236}">
                <a16:creationId xmlns:a16="http://schemas.microsoft.com/office/drawing/2014/main" id="{8EF00A53-7749-0EE1-A4D9-B180811171C7}"/>
              </a:ext>
            </a:extLst>
          </p:cNvPr>
          <p:cNvSpPr txBox="1"/>
          <p:nvPr/>
        </p:nvSpPr>
        <p:spPr>
          <a:xfrm>
            <a:off x="4981832" y="5836509"/>
            <a:ext cx="712984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hlinkClick r:id="rId4"/>
              </a:rPr>
              <a:t>Healthy Eating Week 2024 - Monday 10 June to Friday 14 June (nutrition.org.uk)</a:t>
            </a:r>
            <a:endParaRPr lang="en-US"/>
          </a:p>
        </p:txBody>
      </p:sp>
      <p:pic>
        <p:nvPicPr>
          <p:cNvPr id="7" name="Picture 6" descr="Food - a fact of life on X: &quot;Registration for Healthy Eating Week 2024 is  now open! Our theme this year is 'Give it a go!'. We want you to give it">
            <a:extLst>
              <a:ext uri="{FF2B5EF4-FFF2-40B4-BE49-F238E27FC236}">
                <a16:creationId xmlns:a16="http://schemas.microsoft.com/office/drawing/2014/main" id="{B3A81E25-5200-CFA3-AFD1-DA433C3FFFF8}"/>
              </a:ext>
            </a:extLst>
          </p:cNvPr>
          <p:cNvPicPr>
            <a:picLocks noChangeAspect="1"/>
          </p:cNvPicPr>
          <p:nvPr/>
        </p:nvPicPr>
        <p:blipFill>
          <a:blip r:embed="rId5"/>
          <a:stretch>
            <a:fillRect/>
          </a:stretch>
        </p:blipFill>
        <p:spPr>
          <a:xfrm>
            <a:off x="71823" y="91387"/>
            <a:ext cx="4778462" cy="3256522"/>
          </a:xfrm>
          <a:prstGeom prst="rect">
            <a:avLst/>
          </a:prstGeom>
        </p:spPr>
      </p:pic>
      <p:sp>
        <p:nvSpPr>
          <p:cNvPr id="4" name="Title 3">
            <a:extLst>
              <a:ext uri="{FF2B5EF4-FFF2-40B4-BE49-F238E27FC236}">
                <a16:creationId xmlns:a16="http://schemas.microsoft.com/office/drawing/2014/main" id="{1096F8ED-F799-6B78-E93A-1575599921FD}"/>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Healthy eating week</a:t>
            </a:r>
          </a:p>
        </p:txBody>
      </p:sp>
    </p:spTree>
    <p:extLst>
      <p:ext uri="{BB962C8B-B14F-4D97-AF65-F5344CB8AC3E}">
        <p14:creationId xmlns:p14="http://schemas.microsoft.com/office/powerpoint/2010/main" val="328477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
        <p:nvSpPr>
          <p:cNvPr id="2" name="Title 1">
            <a:extLst>
              <a:ext uri="{FF2B5EF4-FFF2-40B4-BE49-F238E27FC236}">
                <a16:creationId xmlns:a16="http://schemas.microsoft.com/office/drawing/2014/main" id="{0D4469FE-0D3D-57EC-AB20-CA09B2E94815}"/>
              </a:ext>
            </a:extLst>
          </p:cNvPr>
          <p:cNvSpPr txBox="1">
            <a:spLocks noGrp="1"/>
          </p:cNvSpPr>
          <p:nvPr>
            <p:ph type="title" idx="4294967295"/>
          </p:nvPr>
        </p:nvSpPr>
        <p:spPr>
          <a:xfrm>
            <a:off x="742122" y="2776036"/>
            <a:ext cx="5221357" cy="523216"/>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n-lt"/>
                <a:ea typeface="+mn-ea"/>
                <a:cs typeface="+mn-cs"/>
                <a:sym typeface="Calibri"/>
              </a:rPr>
              <a:t>National and Local Policy</a:t>
            </a:r>
            <a:endParaRPr kumimoji="0" lang="en-US" sz="1800" b="0" i="0" u="none" strike="noStrike" kern="0" cap="none" spc="0" normalizeH="0" baseline="0" noProof="0" dirty="0">
              <a:ln>
                <a:noFill/>
              </a:ln>
              <a:solidFill>
                <a:srgbClr val="000000"/>
              </a:solidFill>
              <a:effectLst/>
              <a:uLnTx/>
              <a:uFillTx/>
              <a:latin typeface="+mn-lt"/>
              <a:ea typeface="+mn-ea"/>
              <a:cs typeface="+mn-cs"/>
              <a:sym typeface="Calibri"/>
            </a:endParaRPr>
          </a:p>
        </p:txBody>
      </p:sp>
    </p:spTree>
    <p:extLst>
      <p:ext uri="{BB962C8B-B14F-4D97-AF65-F5344CB8AC3E}">
        <p14:creationId xmlns:p14="http://schemas.microsoft.com/office/powerpoint/2010/main" val="42645279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28327" y="172946"/>
            <a:ext cx="877900" cy="591363"/>
          </a:xfrm>
          <a:prstGeom prst="rect">
            <a:avLst/>
          </a:prstGeom>
        </p:spPr>
      </p:pic>
      <p:sp>
        <p:nvSpPr>
          <p:cNvPr id="2" name="Title 1">
            <a:extLst>
              <a:ext uri="{FF2B5EF4-FFF2-40B4-BE49-F238E27FC236}">
                <a16:creationId xmlns:a16="http://schemas.microsoft.com/office/drawing/2014/main" id="{466BAE95-44FE-1302-600A-41EA793B4F09}"/>
              </a:ext>
            </a:extLst>
          </p:cNvPr>
          <p:cNvSpPr txBox="1">
            <a:spLocks noGrp="1"/>
          </p:cNvSpPr>
          <p:nvPr>
            <p:ph type="title" idx="4294967295"/>
          </p:nvPr>
        </p:nvSpPr>
        <p:spPr>
          <a:xfrm>
            <a:off x="97972" y="95955"/>
            <a:ext cx="7369628" cy="83099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Helvetica Neue"/>
                <a:ea typeface="+mn-ea"/>
                <a:cs typeface="Segoe UI"/>
                <a:sym typeface="Calibri"/>
              </a:rPr>
              <a:t>The Times Health Commission Report</a:t>
            </a:r>
            <a:r>
              <a:rPr kumimoji="0" lang="en-US" sz="2400" b="0" i="0" u="none" strike="noStrike" kern="0" cap="none" spc="0" normalizeH="0" baseline="0" noProof="0" dirty="0">
                <a:ln>
                  <a:noFill/>
                </a:ln>
                <a:solidFill>
                  <a:srgbClr val="000000"/>
                </a:solidFill>
                <a:effectLst/>
                <a:uLnTx/>
                <a:uFillTx/>
                <a:latin typeface="Helvetica Neue"/>
                <a:ea typeface="+mn-ea"/>
                <a:cs typeface="Segoe UI"/>
                <a:sym typeface="Calibri"/>
              </a:rPr>
              <a: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Helvetica Neue"/>
                <a:ea typeface="+mn-ea"/>
                <a:cs typeface="Segoe UI"/>
                <a:sym typeface="Calibri"/>
              </a:rPr>
              <a:t>(February 2024) </a:t>
            </a:r>
            <a:r>
              <a:rPr kumimoji="0" lang="en-GB" sz="2400" b="0" i="0" u="none" strike="noStrike" kern="0" cap="none" spc="0" normalizeH="0" baseline="0" noProof="0" dirty="0">
                <a:ln>
                  <a:noFill/>
                </a:ln>
                <a:solidFill>
                  <a:srgbClr val="000000"/>
                </a:solidFill>
                <a:effectLst/>
                <a:uLnTx/>
                <a:uFillTx/>
                <a:latin typeface="Helvetica Neue"/>
                <a:ea typeface="+mn-ea"/>
                <a:cs typeface="Segoe UI"/>
                <a:sym typeface="Calibri"/>
              </a:rPr>
              <a:t>​​</a:t>
            </a:r>
          </a:p>
        </p:txBody>
      </p:sp>
      <p:sp>
        <p:nvSpPr>
          <p:cNvPr id="3" name="TextBox 2">
            <a:extLst>
              <a:ext uri="{FF2B5EF4-FFF2-40B4-BE49-F238E27FC236}">
                <a16:creationId xmlns:a16="http://schemas.microsoft.com/office/drawing/2014/main" id="{5A00F604-30C6-CC22-55F2-20AE43162BCA}"/>
              </a:ext>
            </a:extLst>
          </p:cNvPr>
          <p:cNvSpPr txBox="1"/>
          <p:nvPr/>
        </p:nvSpPr>
        <p:spPr>
          <a:xfrm>
            <a:off x="100794" y="1290563"/>
            <a:ext cx="5290457"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85750" indent="-285750">
              <a:buFont typeface="Arial"/>
              <a:buChar char="•"/>
            </a:pPr>
            <a:r>
              <a:rPr lang="en-GB">
                <a:latin typeface="Calibri"/>
              </a:rPr>
              <a:t>Aims to address the most urgent challenges facing health and social care in Britain, via a 10-point plan.</a:t>
            </a:r>
            <a:endParaRPr lang="en-GB" u="sng">
              <a:latin typeface="Calibri"/>
              <a:cs typeface="Segoe UI"/>
            </a:endParaRPr>
          </a:p>
          <a:p>
            <a:endParaRPr lang="en-GB" u="sng">
              <a:latin typeface="Calibri"/>
              <a:cs typeface="Segoe UI"/>
            </a:endParaRPr>
          </a:p>
          <a:p>
            <a:pPr marL="285750" indent="-285750">
              <a:buFont typeface="Arial"/>
              <a:buChar char="•"/>
            </a:pPr>
            <a:r>
              <a:rPr lang="en-GB">
                <a:latin typeface="Calibri"/>
              </a:rPr>
              <a:t>Recommends reductions in the dominance of unhealthy food to protect future health and calls for expansion on taxes on sugar and salt.</a:t>
            </a:r>
            <a:r>
              <a:rPr lang="en-US">
                <a:latin typeface="Calibri"/>
              </a:rPr>
              <a:t> </a:t>
            </a:r>
            <a:r>
              <a:rPr lang="en-GB">
                <a:latin typeface="Calibri"/>
              </a:rPr>
              <a:t>​</a:t>
            </a:r>
          </a:p>
        </p:txBody>
      </p:sp>
      <p:sp>
        <p:nvSpPr>
          <p:cNvPr id="6" name="TextBox 5">
            <a:extLst>
              <a:ext uri="{FF2B5EF4-FFF2-40B4-BE49-F238E27FC236}">
                <a16:creationId xmlns:a16="http://schemas.microsoft.com/office/drawing/2014/main" id="{D2C7CF9F-48D1-5632-BF7D-DD6004AACE8E}"/>
              </a:ext>
            </a:extLst>
          </p:cNvPr>
          <p:cNvSpPr txBox="1"/>
          <p:nvPr/>
        </p:nvSpPr>
        <p:spPr>
          <a:xfrm>
            <a:off x="7145464" y="3773714"/>
            <a:ext cx="4594980" cy="2062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28600" indent="-228600">
              <a:buFont typeface="Arial,Sans-Serif"/>
              <a:buChar char="•"/>
            </a:pPr>
            <a:r>
              <a:rPr lang="en-GB" sz="1600">
                <a:latin typeface="Calibri"/>
                <a:cs typeface="Arial"/>
              </a:rPr>
              <a:t>According to their YouGov polling groups -  solid public support for expanding levies on unhealthy food and addressing misleading packaging</a:t>
            </a:r>
          </a:p>
          <a:p>
            <a:pPr marL="285750" indent="-285750">
              <a:buFont typeface="Arial,Sans-Serif"/>
              <a:buChar char="•"/>
            </a:pPr>
            <a:r>
              <a:rPr lang="en-GB" sz="1600">
                <a:latin typeface="Calibri"/>
                <a:cs typeface="Arial"/>
              </a:rPr>
              <a:t>74% want a ban on food high in fat, salt and/or sugar (HFSS) from using packaging designed to appeal to children​</a:t>
            </a:r>
          </a:p>
          <a:p>
            <a:pPr marL="285750" indent="-285750">
              <a:buFont typeface="Arial,Sans-Serif"/>
              <a:buChar char="•"/>
            </a:pPr>
            <a:r>
              <a:rPr lang="en-GB" sz="1600">
                <a:latin typeface="Calibri"/>
                <a:cs typeface="Arial"/>
              </a:rPr>
              <a:t>59% support a ban on advertising of HFSS food and drink before 9pm​</a:t>
            </a:r>
          </a:p>
        </p:txBody>
      </p:sp>
      <p:sp>
        <p:nvSpPr>
          <p:cNvPr id="7" name="TextBox 6">
            <a:extLst>
              <a:ext uri="{FF2B5EF4-FFF2-40B4-BE49-F238E27FC236}">
                <a16:creationId xmlns:a16="http://schemas.microsoft.com/office/drawing/2014/main" id="{E640B15D-D603-2EFF-A344-CE4403D69236}"/>
              </a:ext>
            </a:extLst>
          </p:cNvPr>
          <p:cNvSpPr txBox="1"/>
          <p:nvPr/>
        </p:nvSpPr>
        <p:spPr>
          <a:xfrm>
            <a:off x="97972" y="3650603"/>
            <a:ext cx="6724146"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GB" sz="1600" b="1">
                <a:latin typeface="Calibri"/>
                <a:cs typeface="Arial"/>
              </a:rPr>
              <a:t>Recommendations</a:t>
            </a:r>
            <a:r>
              <a:rPr lang="en-GB" sz="1600">
                <a:latin typeface="Calibri"/>
                <a:cs typeface="Arial"/>
              </a:rPr>
              <a:t>​</a:t>
            </a:r>
          </a:p>
          <a:p>
            <a:r>
              <a:rPr lang="en-GB" sz="1600" i="1">
                <a:latin typeface="Calibri"/>
                <a:cs typeface="Arial"/>
              </a:rPr>
              <a:t>8th focuses in on prevention of diseases relating to diet and obesity.</a:t>
            </a:r>
            <a:r>
              <a:rPr lang="en-US" sz="1600">
                <a:latin typeface="Calibri"/>
                <a:cs typeface="Arial"/>
              </a:rPr>
              <a:t>​</a:t>
            </a:r>
          </a:p>
          <a:p>
            <a:r>
              <a:rPr lang="en-US" sz="1600">
                <a:latin typeface="Calibri"/>
                <a:cs typeface="Arial"/>
              </a:rPr>
              <a:t>​</a:t>
            </a:r>
          </a:p>
          <a:p>
            <a:r>
              <a:rPr lang="en-US" sz="1600">
                <a:latin typeface="Calibri"/>
                <a:cs typeface="Arial"/>
              </a:rPr>
              <a:t>Solutions include:</a:t>
            </a:r>
            <a:r>
              <a:rPr lang="en-GB" sz="1600">
                <a:latin typeface="Calibri"/>
                <a:cs typeface="Arial"/>
              </a:rPr>
              <a:t>​</a:t>
            </a:r>
          </a:p>
          <a:p>
            <a:pPr marL="285750" indent="-285750">
              <a:buFont typeface="Arial,Sans-Serif"/>
              <a:buChar char="•"/>
            </a:pPr>
            <a:r>
              <a:rPr lang="en-US" sz="1600">
                <a:latin typeface="Calibri"/>
                <a:cs typeface="Arial"/>
              </a:rPr>
              <a:t>Expanding the sugary drinks tax and taxing high salt.</a:t>
            </a:r>
            <a:r>
              <a:rPr lang="en-GB" sz="1600">
                <a:latin typeface="Calibri"/>
                <a:cs typeface="Arial"/>
              </a:rPr>
              <a:t>​</a:t>
            </a:r>
          </a:p>
          <a:p>
            <a:pPr marL="285750" indent="-285750">
              <a:buFont typeface="Arial,Sans-Serif"/>
              <a:buChar char="•"/>
            </a:pPr>
            <a:r>
              <a:rPr lang="en-US" sz="1600">
                <a:solidFill>
                  <a:schemeClr val="tx1"/>
                </a:solidFill>
                <a:latin typeface="Calibri"/>
                <a:cs typeface="Arial"/>
              </a:rPr>
              <a:t>Implementing a pre-watershed ban on junk food advertising as soon as possible (to include digital platforms).</a:t>
            </a:r>
            <a:r>
              <a:rPr lang="en-GB" sz="1600">
                <a:solidFill>
                  <a:schemeClr val="tx1"/>
                </a:solidFill>
                <a:latin typeface="Calibri"/>
                <a:cs typeface="Arial"/>
              </a:rPr>
              <a:t>​</a:t>
            </a:r>
          </a:p>
          <a:p>
            <a:pPr marL="285750" indent="-285750">
              <a:buFont typeface="Arial,Sans-Serif"/>
              <a:buChar char="•"/>
            </a:pPr>
            <a:r>
              <a:rPr lang="en-US" sz="1600">
                <a:solidFill>
                  <a:schemeClr val="tx1"/>
                </a:solidFill>
                <a:latin typeface="Calibri"/>
                <a:cs typeface="Arial"/>
              </a:rPr>
              <a:t>Reducing cartoons on packaging to </a:t>
            </a:r>
            <a:r>
              <a:rPr lang="en-US" sz="1600" err="1">
                <a:solidFill>
                  <a:schemeClr val="tx1"/>
                </a:solidFill>
                <a:latin typeface="Calibri"/>
                <a:cs typeface="Arial"/>
              </a:rPr>
              <a:t>minimise</a:t>
            </a:r>
            <a:r>
              <a:rPr lang="en-US" sz="1600">
                <a:solidFill>
                  <a:schemeClr val="tx1"/>
                </a:solidFill>
                <a:latin typeface="Calibri"/>
                <a:cs typeface="Arial"/>
              </a:rPr>
              <a:t> Children’s exposure to unhealthy food.</a:t>
            </a:r>
            <a:r>
              <a:rPr lang="en-GB" sz="1600">
                <a:solidFill>
                  <a:schemeClr val="tx1"/>
                </a:solidFill>
                <a:latin typeface="Calibri"/>
                <a:cs typeface="Arial"/>
              </a:rPr>
              <a:t>​</a:t>
            </a:r>
          </a:p>
        </p:txBody>
      </p:sp>
      <p:pic>
        <p:nvPicPr>
          <p:cNvPr id="9" name="Picture 8" descr="report from @thetimes Health Commission ...">
            <a:extLst>
              <a:ext uri="{FF2B5EF4-FFF2-40B4-BE49-F238E27FC236}">
                <a16:creationId xmlns:a16="http://schemas.microsoft.com/office/drawing/2014/main" id="{FF9D2DF2-F296-F2B6-3D25-91A1D732E904}"/>
              </a:ext>
            </a:extLst>
          </p:cNvPr>
          <p:cNvPicPr>
            <a:picLocks noChangeAspect="1"/>
          </p:cNvPicPr>
          <p:nvPr/>
        </p:nvPicPr>
        <p:blipFill>
          <a:blip r:embed="rId4"/>
          <a:stretch>
            <a:fillRect/>
          </a:stretch>
        </p:blipFill>
        <p:spPr>
          <a:xfrm>
            <a:off x="8497888" y="26636"/>
            <a:ext cx="2449335" cy="3403952"/>
          </a:xfrm>
          <a:prstGeom prst="rect">
            <a:avLst/>
          </a:prstGeom>
        </p:spPr>
      </p:pic>
      <p:sp>
        <p:nvSpPr>
          <p:cNvPr id="12" name="TextBox 11">
            <a:extLst>
              <a:ext uri="{FF2B5EF4-FFF2-40B4-BE49-F238E27FC236}">
                <a16:creationId xmlns:a16="http://schemas.microsoft.com/office/drawing/2014/main" id="{BE81E754-C585-4B9B-2D75-D9EDC7F6CD0C}"/>
              </a:ext>
            </a:extLst>
          </p:cNvPr>
          <p:cNvSpPr txBox="1"/>
          <p:nvPr/>
        </p:nvSpPr>
        <p:spPr>
          <a:xfrm>
            <a:off x="6270172" y="6215743"/>
            <a:ext cx="6346371"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600">
                <a:solidFill>
                  <a:schemeClr val="accent1"/>
                </a:solidFill>
                <a:hlinkClick r:id="rId5">
                  <a:extLst>
                    <a:ext uri="{A12FA001-AC4F-418D-AE19-62706E023703}">
                      <ahyp:hlinkClr xmlns:ahyp="http://schemas.microsoft.com/office/drawing/2018/hyperlinkcolor" val="tx"/>
                    </a:ext>
                  </a:extLst>
                </a:hlinkClick>
              </a:rPr>
              <a:t>times-health-commission_report_2024.pdf (documentcloud.org)</a:t>
            </a:r>
          </a:p>
          <a:p>
            <a:r>
              <a:rPr lang="en-GB" sz="1600">
                <a:solidFill>
                  <a:schemeClr val="accent1"/>
                </a:solidFill>
                <a:latin typeface="Calibri"/>
                <a:cs typeface="Segoe UI"/>
                <a:hlinkClick r:id="rId6">
                  <a:extLst>
                    <a:ext uri="{A12FA001-AC4F-418D-AE19-62706E023703}">
                      <ahyp:hlinkClr xmlns:ahyp="http://schemas.microsoft.com/office/drawing/2018/hyperlinkcolor" val="tx"/>
                    </a:ext>
                  </a:extLst>
                </a:hlinkClick>
              </a:rPr>
              <a:t>The Times Health Commission’s 10 recommendations to save the NHS</a:t>
            </a:r>
            <a:endParaRPr lang="en-US" sz="1600">
              <a:solidFill>
                <a:schemeClr val="accent1"/>
              </a:solidFill>
              <a:latin typeface="Calibri"/>
              <a:ea typeface="+mn-lt"/>
              <a:cs typeface="+mn-lt"/>
            </a:endParaRPr>
          </a:p>
          <a:p>
            <a:endParaRPr lang="en-US"/>
          </a:p>
        </p:txBody>
      </p:sp>
    </p:spTree>
    <p:extLst>
      <p:ext uri="{BB962C8B-B14F-4D97-AF65-F5344CB8AC3E}">
        <p14:creationId xmlns:p14="http://schemas.microsoft.com/office/powerpoint/2010/main" val="50385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2" name="TextBox 4">
            <a:extLst>
              <a:ext uri="{FF2B5EF4-FFF2-40B4-BE49-F238E27FC236}">
                <a16:creationId xmlns:a16="http://schemas.microsoft.com/office/drawing/2014/main" id="{C1BED08A-03CC-CBFC-F89F-769172098F15}"/>
              </a:ext>
            </a:extLst>
          </p:cNvPr>
          <p:cNvSpPr txBox="1"/>
          <p:nvPr/>
        </p:nvSpPr>
        <p:spPr>
          <a:xfrm>
            <a:off x="198395" y="686328"/>
            <a:ext cx="8417011" cy="6317627"/>
          </a:xfrm>
          <a:prstGeom prst="rect">
            <a:avLst/>
          </a:prstGeom>
          <a:noFill/>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rot="0" spcFirstLastPara="0" vert="horz" wrap="square" lIns="25400" tIns="25400" rIns="25400" bIns="25400" numCol="1" spcCol="0" rtlCol="0" fromWordArt="0" anchor="b"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endParaRPr lang="en-GB" sz="1500" b="1">
              <a:solidFill>
                <a:schemeClr val="bg2">
                  <a:lumMod val="10000"/>
                </a:schemeClr>
              </a:solidFill>
              <a:latin typeface="Calibri Light"/>
              <a:cs typeface="Arial"/>
            </a:endParaRPr>
          </a:p>
          <a:p>
            <a:pPr>
              <a:lnSpc>
                <a:spcPct val="80000"/>
              </a:lnSpc>
            </a:pPr>
            <a:r>
              <a:rPr lang="en-GB" sz="2400" b="1">
                <a:latin typeface="Arial"/>
                <a:cs typeface="Arial"/>
              </a:rPr>
              <a:t>Reducing the Nation's Sugar Consumption </a:t>
            </a:r>
            <a:endParaRPr lang="en-GB" sz="1600" b="1">
              <a:latin typeface="Calibri"/>
              <a:cs typeface="Arial"/>
            </a:endParaRPr>
          </a:p>
          <a:p>
            <a:pPr>
              <a:lnSpc>
                <a:spcPct val="80000"/>
              </a:lnSpc>
            </a:pPr>
            <a:endParaRPr lang="en-GB" sz="1600" b="1">
              <a:latin typeface="Calibri"/>
              <a:ea typeface="+mn-lt"/>
              <a:cs typeface="Arial"/>
            </a:endParaRPr>
          </a:p>
          <a:p>
            <a:pPr marL="152400" indent="-152400">
              <a:lnSpc>
                <a:spcPct val="80000"/>
              </a:lnSpc>
              <a:buFont typeface="Arial"/>
              <a:buChar char="•"/>
            </a:pPr>
            <a:r>
              <a:rPr lang="en-US" sz="1600">
                <a:latin typeface="Calibri"/>
                <a:ea typeface="+mn-lt"/>
                <a:cs typeface="Arial"/>
              </a:rPr>
              <a:t>PHE </a:t>
            </a:r>
            <a:r>
              <a:rPr lang="en-US" sz="1600" err="1">
                <a:latin typeface="Calibri"/>
                <a:ea typeface="+mn-lt"/>
                <a:cs typeface="Arial"/>
              </a:rPr>
              <a:t>recognise</a:t>
            </a:r>
            <a:r>
              <a:rPr lang="en-US" sz="1600">
                <a:latin typeface="Calibri"/>
                <a:ea typeface="+mn-lt"/>
                <a:cs typeface="Arial"/>
              </a:rPr>
              <a:t> the profound changes in our relationship with food over the 30/40 years prior to 2015. Food had become much cheaper, more readily available, more heavily marketed, promoted and advertised. </a:t>
            </a:r>
            <a:endParaRPr lang="en-GB" sz="1600">
              <a:latin typeface="Calibri"/>
              <a:ea typeface="+mn-lt"/>
              <a:cs typeface="Arial"/>
            </a:endParaRPr>
          </a:p>
          <a:p>
            <a:pPr marL="152400" indent="-152400">
              <a:lnSpc>
                <a:spcPct val="80000"/>
              </a:lnSpc>
              <a:buFont typeface="Arial"/>
              <a:buChar char="•"/>
            </a:pPr>
            <a:endParaRPr lang="en-US" sz="1600">
              <a:latin typeface="Calibri"/>
              <a:ea typeface="+mn-lt"/>
              <a:cs typeface="Arial"/>
            </a:endParaRPr>
          </a:p>
          <a:p>
            <a:pPr marL="152400" indent="-152400">
              <a:lnSpc>
                <a:spcPct val="80000"/>
              </a:lnSpc>
              <a:buFont typeface="Arial,Sans-Serif"/>
              <a:buChar char="•"/>
            </a:pPr>
            <a:r>
              <a:rPr lang="en-GB" sz="1600">
                <a:latin typeface="Calibri"/>
                <a:ea typeface="+mn-lt"/>
                <a:cs typeface="Arial"/>
              </a:rPr>
              <a:t>Sugar intakes of all population groups were found to be above the recommendations, contributing between 12 to 15% of daily energy intake. </a:t>
            </a:r>
            <a:r>
              <a:rPr lang="en-GB" sz="1600">
                <a:solidFill>
                  <a:schemeClr val="accent1"/>
                </a:solidFill>
                <a:latin typeface="Calibri"/>
                <a:ea typeface="+mn-lt"/>
                <a:cs typeface="Arial"/>
                <a:hlinkClick r:id="rId3">
                  <a:extLst>
                    <a:ext uri="{A12FA001-AC4F-418D-AE19-62706E023703}">
                      <ahyp:hlinkClr xmlns:ahyp="http://schemas.microsoft.com/office/drawing/2018/hyperlinkcolor" val="tx"/>
                    </a:ext>
                  </a:extLst>
                </a:hlinkClick>
              </a:rPr>
              <a:t>Sugar reduction: from evidence into action - GOV.UK (www.gov.uk)</a:t>
            </a:r>
            <a:endParaRPr lang="en-GB" sz="1600">
              <a:solidFill>
                <a:schemeClr val="accent1"/>
              </a:solidFill>
              <a:latin typeface="Calibri"/>
              <a:ea typeface="+mn-lt"/>
              <a:cs typeface="Arial"/>
            </a:endParaRPr>
          </a:p>
          <a:p>
            <a:pPr marL="152400" indent="-152400">
              <a:lnSpc>
                <a:spcPct val="80000"/>
              </a:lnSpc>
              <a:buFont typeface="Arial,Sans-Serif"/>
              <a:buChar char="•"/>
            </a:pPr>
            <a:endParaRPr lang="en-GB" sz="1600">
              <a:ea typeface="+mn-lt"/>
              <a:cs typeface="Arial"/>
            </a:endParaRPr>
          </a:p>
          <a:p>
            <a:pPr marL="152400" indent="-152400">
              <a:lnSpc>
                <a:spcPct val="80000"/>
              </a:lnSpc>
              <a:buFont typeface="Arial,Sans-Serif"/>
              <a:buChar char="•"/>
            </a:pPr>
            <a:endParaRPr lang="en-GB" sz="1600">
              <a:ea typeface="+mn-lt"/>
              <a:cs typeface="+mn-lt"/>
            </a:endParaRPr>
          </a:p>
          <a:p>
            <a:pPr marL="152400" indent="-152400">
              <a:lnSpc>
                <a:spcPct val="80000"/>
              </a:lnSpc>
              <a:buFont typeface="Arial,Sans-Serif"/>
              <a:buChar char="•"/>
            </a:pPr>
            <a:r>
              <a:rPr lang="en-GB" sz="1600">
                <a:ea typeface="+mn-lt"/>
                <a:cs typeface="+mn-lt"/>
              </a:rPr>
              <a:t>WHO issued updated guidelines in March 2015 strongly recommending a reduced intake of free sugars throughout the life course. </a:t>
            </a:r>
            <a:endParaRPr lang="en-GB" sz="1600">
              <a:latin typeface="Calibri"/>
              <a:ea typeface="+mn-lt"/>
              <a:cs typeface="Arial"/>
            </a:endParaRPr>
          </a:p>
          <a:p>
            <a:pPr marL="152400" indent="-152400">
              <a:lnSpc>
                <a:spcPct val="80000"/>
              </a:lnSpc>
              <a:buFont typeface="Arial,Sans-Serif"/>
              <a:buChar char="•"/>
            </a:pPr>
            <a:r>
              <a:rPr lang="en-GB" sz="1600">
                <a:solidFill>
                  <a:schemeClr val="accent1"/>
                </a:solidFill>
                <a:ea typeface="+mn-lt"/>
                <a:cs typeface="+mn-lt"/>
                <a:hlinkClick r:id="rId4">
                  <a:extLst>
                    <a:ext uri="{A12FA001-AC4F-418D-AE19-62706E023703}">
                      <ahyp:hlinkClr xmlns:ahyp="http://schemas.microsoft.com/office/drawing/2018/hyperlinkcolor" val="tx"/>
                    </a:ext>
                  </a:extLst>
                </a:hlinkClick>
              </a:rPr>
              <a:t>Guideline: sugars intake for adults and children (who.int)</a:t>
            </a:r>
            <a:endParaRPr lang="en-GB" sz="1600">
              <a:solidFill>
                <a:schemeClr val="accent1"/>
              </a:solidFill>
              <a:latin typeface="Calibri"/>
              <a:ea typeface="+mn-lt"/>
              <a:cs typeface="Calibri"/>
              <a:hlinkClick r:id="rId4">
                <a:extLst>
                  <a:ext uri="{A12FA001-AC4F-418D-AE19-62706E023703}">
                    <ahyp:hlinkClr xmlns:ahyp="http://schemas.microsoft.com/office/drawing/2018/hyperlinkcolor" val="tx"/>
                  </a:ext>
                </a:extLst>
              </a:hlinkClick>
            </a:endParaRPr>
          </a:p>
          <a:p>
            <a:pPr marL="285750" indent="-285750">
              <a:lnSpc>
                <a:spcPct val="80000"/>
              </a:lnSpc>
              <a:buFont typeface="Arial"/>
              <a:buChar char="•"/>
            </a:pPr>
            <a:endParaRPr lang="en-GB" sz="1600">
              <a:ea typeface="+mn-lt"/>
              <a:cs typeface="+mn-lt"/>
            </a:endParaRPr>
          </a:p>
          <a:p>
            <a:pPr marL="285750" indent="-285750" algn="just">
              <a:buFont typeface="Arial"/>
              <a:buChar char="•"/>
            </a:pPr>
            <a:r>
              <a:rPr lang="en-GB" sz="1600">
                <a:latin typeface="Calibri"/>
                <a:ea typeface="+mn-lt"/>
                <a:cs typeface="Segoe UI"/>
              </a:rPr>
              <a:t>SACN review - SACN's recommendations were accepted, resulting in the biggest change to Public Health guidance surrounding sugar consumption since 1991.</a:t>
            </a:r>
            <a:endParaRPr lang="en-US" sz="1600">
              <a:latin typeface="Calibri"/>
              <a:ea typeface="+mn-lt"/>
              <a:cs typeface="Segoe UI"/>
            </a:endParaRPr>
          </a:p>
          <a:p>
            <a:pPr marL="285750" indent="-285750" algn="just">
              <a:buFont typeface="Arial"/>
              <a:buChar char="•"/>
            </a:pPr>
            <a:endParaRPr lang="en-GB" sz="1600">
              <a:latin typeface="Calibri"/>
              <a:ea typeface="+mn-lt"/>
              <a:cs typeface="Segoe UI"/>
            </a:endParaRPr>
          </a:p>
          <a:p>
            <a:pPr marL="285750" indent="-285750">
              <a:lnSpc>
                <a:spcPct val="80000"/>
              </a:lnSpc>
              <a:buFont typeface="Arial"/>
              <a:buChar char="•"/>
            </a:pPr>
            <a:r>
              <a:rPr lang="en-GB" sz="1600">
                <a:ea typeface="+mn-lt"/>
                <a:cs typeface="+mn-lt"/>
              </a:rPr>
              <a:t>In 2016 the sugar reduction initiative aimed for all segments of the food industry to voluntarily decrease sugar levels by 20% by 2020 in the food groups most influential in children's sugar consumption up to the age of 18  etc. </a:t>
            </a:r>
          </a:p>
          <a:p>
            <a:pPr marL="285750" indent="-285750">
              <a:lnSpc>
                <a:spcPct val="80000"/>
              </a:lnSpc>
              <a:buFont typeface="Arial"/>
              <a:buChar char="•"/>
            </a:pPr>
            <a:endParaRPr lang="en-GB" sz="1600">
              <a:latin typeface="Calibri"/>
              <a:cs typeface="Calibri"/>
            </a:endParaRPr>
          </a:p>
          <a:p>
            <a:pPr marL="152400" indent="-152400">
              <a:lnSpc>
                <a:spcPct val="80000"/>
              </a:lnSpc>
              <a:buFont typeface="Arial,Sans-Serif"/>
              <a:buChar char="•"/>
            </a:pPr>
            <a:endParaRPr lang="en-GB" sz="1600">
              <a:latin typeface="Calibri"/>
              <a:cs typeface="Calibri"/>
            </a:endParaRPr>
          </a:p>
          <a:p>
            <a:pPr marL="152400" indent="-152400">
              <a:lnSpc>
                <a:spcPct val="80000"/>
              </a:lnSpc>
              <a:buFont typeface="Arial"/>
              <a:buChar char="•"/>
            </a:pPr>
            <a:r>
              <a:rPr lang="en-GB" sz="1600">
                <a:latin typeface="Calibri"/>
                <a:ea typeface="+mn-lt"/>
                <a:cs typeface="Arial"/>
              </a:rPr>
              <a:t>Key nutrition policy instruments e.g.  Change4Life and the Eatwell Plate were updated to reflect the messages</a:t>
            </a:r>
          </a:p>
          <a:p>
            <a:pPr marL="152400" indent="-152400">
              <a:lnSpc>
                <a:spcPct val="80000"/>
              </a:lnSpc>
              <a:buFont typeface="Arial"/>
              <a:buChar char="•"/>
            </a:pPr>
            <a:endParaRPr lang="en-GB" sz="1600">
              <a:latin typeface="Calibri"/>
              <a:ea typeface="+mn-lt"/>
              <a:cs typeface="Arial"/>
            </a:endParaRPr>
          </a:p>
          <a:p>
            <a:pPr marL="152400" indent="-152400">
              <a:lnSpc>
                <a:spcPct val="80000"/>
              </a:lnSpc>
              <a:buFont typeface="Arial"/>
              <a:buChar char="•"/>
            </a:pPr>
            <a:endParaRPr lang="en-GB" sz="1600">
              <a:latin typeface="Calibri"/>
              <a:cs typeface="Arial"/>
            </a:endParaRPr>
          </a:p>
          <a:p>
            <a:pPr>
              <a:lnSpc>
                <a:spcPct val="80000"/>
              </a:lnSpc>
            </a:pPr>
            <a:endParaRPr lang="en-GB" sz="1600">
              <a:latin typeface="Calibri"/>
              <a:cs typeface="Arial"/>
            </a:endParaRPr>
          </a:p>
          <a:p>
            <a:pPr marL="152400" indent="-152400">
              <a:lnSpc>
                <a:spcPct val="80000"/>
              </a:lnSpc>
              <a:buFont typeface="Arial"/>
              <a:buChar char="•"/>
            </a:pPr>
            <a:endParaRPr lang="en-GB" sz="1300">
              <a:latin typeface="Helvetica Neue"/>
              <a:cs typeface="Arial"/>
            </a:endParaRPr>
          </a:p>
          <a:p>
            <a:pPr marL="152400" indent="-152400">
              <a:lnSpc>
                <a:spcPct val="80000"/>
              </a:lnSpc>
              <a:buFont typeface="Arial"/>
              <a:buChar char="•"/>
            </a:pPr>
            <a:endParaRPr lang="en-US" sz="1300">
              <a:latin typeface="Helvetica Neue Light"/>
              <a:cs typeface="Arial"/>
            </a:endParaRPr>
          </a:p>
        </p:txBody>
      </p:sp>
      <p:pic>
        <p:nvPicPr>
          <p:cNvPr id="7" name="Picture 6" descr="Sugar cubes">
            <a:extLst>
              <a:ext uri="{FF2B5EF4-FFF2-40B4-BE49-F238E27FC236}">
                <a16:creationId xmlns:a16="http://schemas.microsoft.com/office/drawing/2014/main" id="{42F8B38B-EBEB-22FE-5C2D-5608B195261B}"/>
              </a:ext>
            </a:extLst>
          </p:cNvPr>
          <p:cNvPicPr>
            <a:picLocks noChangeAspect="1"/>
          </p:cNvPicPr>
          <p:nvPr/>
        </p:nvPicPr>
        <p:blipFill>
          <a:blip r:embed="rId5"/>
          <a:stretch>
            <a:fillRect/>
          </a:stretch>
        </p:blipFill>
        <p:spPr>
          <a:xfrm>
            <a:off x="8910637" y="2168739"/>
            <a:ext cx="2752725" cy="1552575"/>
          </a:xfrm>
          <a:prstGeom prst="rect">
            <a:avLst/>
          </a:prstGeom>
        </p:spPr>
      </p:pic>
      <p:sp>
        <p:nvSpPr>
          <p:cNvPr id="4" name="Title 3">
            <a:extLst>
              <a:ext uri="{FF2B5EF4-FFF2-40B4-BE49-F238E27FC236}">
                <a16:creationId xmlns:a16="http://schemas.microsoft.com/office/drawing/2014/main" id="{B160B89A-2377-259E-25D1-BA91C2F695A2}"/>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Reducing the nation’s sugar consumption</a:t>
            </a:r>
          </a:p>
        </p:txBody>
      </p:sp>
    </p:spTree>
    <p:extLst>
      <p:ext uri="{BB962C8B-B14F-4D97-AF65-F5344CB8AC3E}">
        <p14:creationId xmlns:p14="http://schemas.microsoft.com/office/powerpoint/2010/main" val="183868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
        <p:nvSpPr>
          <p:cNvPr id="2" name="Title 1">
            <a:extLst>
              <a:ext uri="{FF2B5EF4-FFF2-40B4-BE49-F238E27FC236}">
                <a16:creationId xmlns:a16="http://schemas.microsoft.com/office/drawing/2014/main" id="{0D4469FE-0D3D-57EC-AB20-CA09B2E94815}"/>
              </a:ext>
            </a:extLst>
          </p:cNvPr>
          <p:cNvSpPr txBox="1">
            <a:spLocks noGrp="1"/>
          </p:cNvSpPr>
          <p:nvPr>
            <p:ph type="title" idx="4294967295"/>
          </p:nvPr>
        </p:nvSpPr>
        <p:spPr>
          <a:xfrm>
            <a:off x="742088" y="2905784"/>
            <a:ext cx="4750905" cy="523216"/>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n-lt"/>
                <a:ea typeface="+mn-ea"/>
                <a:cs typeface="+mn-cs"/>
                <a:sym typeface="Calibri"/>
              </a:rPr>
              <a:t>Notes and References</a:t>
            </a:r>
          </a:p>
        </p:txBody>
      </p:sp>
    </p:spTree>
    <p:extLst>
      <p:ext uri="{BB962C8B-B14F-4D97-AF65-F5344CB8AC3E}">
        <p14:creationId xmlns:p14="http://schemas.microsoft.com/office/powerpoint/2010/main" val="38785611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pic>
        <p:nvPicPr>
          <p:cNvPr id="6" name="Picture 5">
            <a:extLst>
              <a:ext uri="{FF2B5EF4-FFF2-40B4-BE49-F238E27FC236}">
                <a16:creationId xmlns:a16="http://schemas.microsoft.com/office/drawing/2014/main" id="{2716CBDC-3397-32BF-7527-8EB9DAB646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067" y="172946"/>
            <a:ext cx="10504318" cy="1438781"/>
          </a:xfrm>
          <a:prstGeom prst="rect">
            <a:avLst/>
          </a:prstGeom>
        </p:spPr>
      </p:pic>
      <p:sp>
        <p:nvSpPr>
          <p:cNvPr id="7" name="Text Placeholder 2">
            <a:extLst>
              <a:ext uri="{FF2B5EF4-FFF2-40B4-BE49-F238E27FC236}">
                <a16:creationId xmlns:a16="http://schemas.microsoft.com/office/drawing/2014/main" id="{6628DB89-F7E2-0940-3515-A5ABAA8725AE}"/>
              </a:ext>
            </a:extLst>
          </p:cNvPr>
          <p:cNvSpPr txBox="1">
            <a:spLocks/>
          </p:cNvSpPr>
          <p:nvPr/>
        </p:nvSpPr>
        <p:spPr>
          <a:xfrm>
            <a:off x="469067" y="1469343"/>
            <a:ext cx="11198210" cy="3581400"/>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342900" indent="-342900" hangingPunct="1">
              <a:buFont typeface="Arial" panose="020B0604020202020204" pitchFamily="34" charset="0"/>
              <a:buChar char="•"/>
            </a:pPr>
            <a:r>
              <a:rPr lang="en-GB" sz="1800">
                <a:solidFill>
                  <a:schemeClr val="tx1"/>
                </a:solidFill>
              </a:rPr>
              <a:t>The data in this report show findings from the Government's National Child Measurement Programme (NCMP) for </a:t>
            </a:r>
            <a:r>
              <a:rPr lang="en-GB" sz="1800" b="1">
                <a:solidFill>
                  <a:schemeClr val="tx1"/>
                </a:solidFill>
              </a:rPr>
              <a:t>Norfolk, 2022/23 school year</a:t>
            </a:r>
          </a:p>
          <a:p>
            <a:pPr marL="342900" indent="-342900" hangingPunct="1">
              <a:buFont typeface="Arial" panose="020B0604020202020204" pitchFamily="34" charset="0"/>
              <a:buChar char="•"/>
            </a:pPr>
            <a:r>
              <a:rPr lang="en-GB" sz="1800">
                <a:solidFill>
                  <a:schemeClr val="tx1"/>
                </a:solidFill>
              </a:rPr>
              <a:t>Data for 2022/23 was released in November 2023 and is the second year of data collection unaffected by Covid 19.</a:t>
            </a:r>
          </a:p>
          <a:p>
            <a:pPr marL="342900" indent="-342900" hangingPunct="1">
              <a:buFont typeface="Arial" panose="020B0604020202020204" pitchFamily="34" charset="0"/>
              <a:buChar char="•"/>
            </a:pPr>
            <a:r>
              <a:rPr lang="en-GB" sz="1800">
                <a:solidFill>
                  <a:schemeClr val="tx1"/>
                </a:solidFill>
              </a:rPr>
              <a:t>Participation for 22/23 was 96.3% for Year R and 93.7% for Year 6</a:t>
            </a:r>
          </a:p>
          <a:p>
            <a:pPr marL="342900" indent="-342900" hangingPunct="1">
              <a:buFont typeface="Arial" panose="020B0604020202020204" pitchFamily="34" charset="0"/>
              <a:buChar char="•"/>
            </a:pPr>
            <a:r>
              <a:rPr lang="en-GB" sz="1800">
                <a:solidFill>
                  <a:schemeClr val="tx1"/>
                </a:solidFill>
              </a:rPr>
              <a:t>In 2020/21, Year 6 data was particularly impacted by Covid 19 with participation much lower; in this collection year, the Norfolk NCMP provider was asked to focus on schools where obesity was a problem.  Whilst this skewed data collection, more children got referred to services. However, this should be considered when interpreting data. </a:t>
            </a:r>
          </a:p>
        </p:txBody>
      </p:sp>
      <p:sp>
        <p:nvSpPr>
          <p:cNvPr id="2" name="Title 1">
            <a:extLst>
              <a:ext uri="{FF2B5EF4-FFF2-40B4-BE49-F238E27FC236}">
                <a16:creationId xmlns:a16="http://schemas.microsoft.com/office/drawing/2014/main" id="{1293BF39-0B31-B680-5DB3-2316D5955C84}"/>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National child measurement programme</a:t>
            </a:r>
          </a:p>
        </p:txBody>
      </p:sp>
    </p:spTree>
    <p:extLst>
      <p:ext uri="{BB962C8B-B14F-4D97-AF65-F5344CB8AC3E}">
        <p14:creationId xmlns:p14="http://schemas.microsoft.com/office/powerpoint/2010/main" val="337293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388482" y="330851"/>
            <a:ext cx="1141503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Key Points: </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pic>
        <p:nvPicPr>
          <p:cNvPr id="3" name="Picture 2">
            <a:extLst>
              <a:ext uri="{FF2B5EF4-FFF2-40B4-BE49-F238E27FC236}">
                <a16:creationId xmlns:a16="http://schemas.microsoft.com/office/drawing/2014/main" id="{31B391BF-2571-4B76-9265-2DD89789FF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864" y="154845"/>
            <a:ext cx="877900" cy="591363"/>
          </a:xfrm>
          <a:prstGeom prst="rect">
            <a:avLst/>
          </a:prstGeom>
        </p:spPr>
      </p:pic>
      <p:sp>
        <p:nvSpPr>
          <p:cNvPr id="7" name="TextBox 6">
            <a:extLst>
              <a:ext uri="{FF2B5EF4-FFF2-40B4-BE49-F238E27FC236}">
                <a16:creationId xmlns:a16="http://schemas.microsoft.com/office/drawing/2014/main" id="{8CB45211-1A61-6520-1C89-8D8FCB63B481}"/>
              </a:ext>
            </a:extLst>
          </p:cNvPr>
          <p:cNvSpPr txBox="1"/>
          <p:nvPr/>
        </p:nvSpPr>
        <p:spPr>
          <a:xfrm>
            <a:off x="455030" y="1038737"/>
            <a:ext cx="6137794" cy="6832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GB" sz="2000">
                <a:solidFill>
                  <a:schemeClr val="tx1"/>
                </a:solidFill>
                <a:ea typeface="+mn-lt"/>
                <a:cs typeface="+mn-lt"/>
              </a:rPr>
              <a:t>There is a complex interrelationship between nutrition, social and economic factors and health and education. </a:t>
            </a:r>
            <a:endParaRPr lang="en-US">
              <a:solidFill>
                <a:schemeClr val="tx1"/>
              </a:solidFill>
            </a:endParaRPr>
          </a:p>
          <a:p>
            <a:endParaRPr lang="en-GB" sz="2000">
              <a:solidFill>
                <a:schemeClr val="tx1"/>
              </a:solidFill>
              <a:latin typeface="Calibri"/>
              <a:ea typeface="Calibri"/>
            </a:endParaRPr>
          </a:p>
          <a:p>
            <a:r>
              <a:rPr lang="en-GB" sz="2000">
                <a:solidFill>
                  <a:schemeClr val="tx1"/>
                </a:solidFill>
                <a:ea typeface="+mn-lt"/>
                <a:cs typeface="+mn-lt"/>
              </a:rPr>
              <a:t>The human brain requires all essential nutrients, including protein, fats, carbohydrates, vitamins, minerals, and water, to form and maintain its structure. Therefore, adequate nutrition is essential for brain development and function</a:t>
            </a:r>
            <a:endParaRPr lang="en-GB">
              <a:solidFill>
                <a:schemeClr val="tx1"/>
              </a:solidFill>
            </a:endParaRPr>
          </a:p>
          <a:p>
            <a:endParaRPr lang="en-GB" sz="2000">
              <a:solidFill>
                <a:schemeClr val="tx1"/>
              </a:solidFill>
              <a:ea typeface="+mn-lt"/>
              <a:cs typeface="+mn-lt"/>
            </a:endParaRPr>
          </a:p>
          <a:p>
            <a:r>
              <a:rPr lang="en-GB" sz="2000">
                <a:solidFill>
                  <a:schemeClr val="tx1"/>
                </a:solidFill>
                <a:ea typeface="+mn-lt"/>
                <a:cs typeface="+mn-lt"/>
              </a:rPr>
              <a:t>Children who do not receive sufficient nutrition are at high risk of exhibiting impaired cognitive skills. </a:t>
            </a:r>
            <a:endParaRPr lang="en-GB">
              <a:solidFill>
                <a:schemeClr val="tx1"/>
              </a:solidFill>
            </a:endParaRPr>
          </a:p>
          <a:p>
            <a:endParaRPr lang="en-GB" sz="2000">
              <a:solidFill>
                <a:schemeClr val="tx1"/>
              </a:solidFill>
              <a:latin typeface="Calibri"/>
              <a:ea typeface="Calibri"/>
            </a:endParaRPr>
          </a:p>
          <a:p>
            <a:r>
              <a:rPr lang="en-GB" sz="2000">
                <a:solidFill>
                  <a:schemeClr val="tx1"/>
                </a:solidFill>
                <a:ea typeface="+mn-lt"/>
                <a:cs typeface="+mn-lt"/>
              </a:rPr>
              <a:t>Hungry children are less able to cope with the challenges of each day and more likely to struggle emotionally. This being likely to impact on behaviour in school, attendance and a child's ability to engage in learning. </a:t>
            </a:r>
            <a:endParaRPr lang="en-GB">
              <a:solidFill>
                <a:schemeClr val="tx1"/>
              </a:solidFill>
            </a:endParaRPr>
          </a:p>
          <a:p>
            <a:endParaRPr lang="en-GB" sz="2000" u="sng">
              <a:solidFill>
                <a:srgbClr val="0563C1"/>
              </a:solidFill>
              <a:latin typeface="Times New Roman"/>
              <a:ea typeface="Calibri"/>
            </a:endParaRPr>
          </a:p>
          <a:p>
            <a:endParaRPr lang="en-GB" sz="2000">
              <a:latin typeface="Calibri"/>
              <a:ea typeface="Calibri"/>
            </a:endParaRPr>
          </a:p>
          <a:p>
            <a:endParaRPr lang="en-GB" sz="2000">
              <a:latin typeface="Calibri" panose="020F0502020204030204" pitchFamily="34" charset="0"/>
            </a:endParaRPr>
          </a:p>
          <a:p>
            <a:endParaRPr lang="en-GB" sz="2000">
              <a:latin typeface="Calibri" panose="020F0502020204030204" pitchFamily="34" charset="0"/>
              <a:ea typeface="Calibri"/>
            </a:endParaRPr>
          </a:p>
          <a:p>
            <a:endParaRPr lang="en-GB" sz="2000" u="sng">
              <a:solidFill>
                <a:srgbClr val="0563C1"/>
              </a:solidFill>
              <a:latin typeface="Calibri" panose="020F0502020204030204" pitchFamily="34" charset="0"/>
              <a:ea typeface="Calibri"/>
            </a:endParaRPr>
          </a:p>
          <a:p>
            <a:endParaRPr lang="en-GB"/>
          </a:p>
        </p:txBody>
      </p:sp>
      <p:pic>
        <p:nvPicPr>
          <p:cNvPr id="4" name="Picture 3">
            <a:extLst>
              <a:ext uri="{FF2B5EF4-FFF2-40B4-BE49-F238E27FC236}">
                <a16:creationId xmlns:a16="http://schemas.microsoft.com/office/drawing/2014/main" id="{05368000-77C8-A765-7621-FD50CACEC5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97758" y="1127464"/>
            <a:ext cx="4739212" cy="4508226"/>
          </a:xfrm>
          <a:prstGeom prst="rect">
            <a:avLst/>
          </a:prstGeom>
        </p:spPr>
      </p:pic>
      <p:sp>
        <p:nvSpPr>
          <p:cNvPr id="6" name="TextBox 5">
            <a:extLst>
              <a:ext uri="{FF2B5EF4-FFF2-40B4-BE49-F238E27FC236}">
                <a16:creationId xmlns:a16="http://schemas.microsoft.com/office/drawing/2014/main" id="{F4421C7A-76EA-C384-03E1-7B2B5A7C3377}"/>
              </a:ext>
            </a:extLst>
          </p:cNvPr>
          <p:cNvSpPr txBox="1"/>
          <p:nvPr/>
        </p:nvSpPr>
        <p:spPr>
          <a:xfrm>
            <a:off x="7386221" y="5697245"/>
            <a:ext cx="457433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200"/>
              <a:t>Source: Institute for Clinical Systems Improvement, Going Beyond Clinical Walls: Solving Complex Problems (October, 2014). The Bridgeton Group</a:t>
            </a:r>
          </a:p>
        </p:txBody>
      </p:sp>
    </p:spTree>
    <p:extLst>
      <p:ext uri="{BB962C8B-B14F-4D97-AF65-F5344CB8AC3E}">
        <p14:creationId xmlns:p14="http://schemas.microsoft.com/office/powerpoint/2010/main" val="372816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388482" y="330851"/>
            <a:ext cx="1141503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Key Terms: </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pic>
        <p:nvPicPr>
          <p:cNvPr id="3" name="Picture 2">
            <a:extLst>
              <a:ext uri="{FF2B5EF4-FFF2-40B4-BE49-F238E27FC236}">
                <a16:creationId xmlns:a16="http://schemas.microsoft.com/office/drawing/2014/main" id="{31B391BF-2571-4B76-9265-2DD89789FF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864" y="154845"/>
            <a:ext cx="877900" cy="591363"/>
          </a:xfrm>
          <a:prstGeom prst="rect">
            <a:avLst/>
          </a:prstGeom>
        </p:spPr>
      </p:pic>
      <p:sp>
        <p:nvSpPr>
          <p:cNvPr id="7" name="TextBox 6">
            <a:extLst>
              <a:ext uri="{FF2B5EF4-FFF2-40B4-BE49-F238E27FC236}">
                <a16:creationId xmlns:a16="http://schemas.microsoft.com/office/drawing/2014/main" id="{8CB45211-1A61-6520-1C89-8D8FCB63B481}"/>
              </a:ext>
            </a:extLst>
          </p:cNvPr>
          <p:cNvSpPr txBox="1"/>
          <p:nvPr/>
        </p:nvSpPr>
        <p:spPr>
          <a:xfrm>
            <a:off x="455030" y="1038737"/>
            <a:ext cx="11112574" cy="32932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spcAft>
                <a:spcPts val="600"/>
              </a:spcAft>
            </a:pPr>
            <a:r>
              <a:rPr lang="en-GB" sz="2000" b="1" i="0" u="none" strike="noStrike">
                <a:solidFill>
                  <a:srgbClr val="000000"/>
                </a:solidFill>
                <a:effectLst/>
                <a:latin typeface="Arial" panose="020B0604020202020204" pitchFamily="34" charset="0"/>
              </a:rPr>
              <a:t>Nutrition -</a:t>
            </a:r>
            <a:r>
              <a:rPr lang="en-GB" sz="2000" b="0" i="0" u="none" strike="noStrike">
                <a:solidFill>
                  <a:srgbClr val="000000"/>
                </a:solidFill>
                <a:effectLst/>
                <a:latin typeface="Arial" panose="020B0604020202020204" pitchFamily="34" charset="0"/>
              </a:rPr>
              <a:t> </a:t>
            </a:r>
            <a:r>
              <a:rPr lang="en-GB" sz="2000" b="0" i="0" u="none" strike="noStrike">
                <a:solidFill>
                  <a:srgbClr val="202124"/>
                </a:solidFill>
                <a:effectLst/>
                <a:latin typeface="Arial" panose="020B0604020202020204" pitchFamily="34" charset="0"/>
              </a:rPr>
              <a:t>the process of providing or obtaining the food necessary for health and growth.</a:t>
            </a:r>
            <a:r>
              <a:rPr lang="en-US" sz="2000" b="0" i="0">
                <a:solidFill>
                  <a:srgbClr val="000000"/>
                </a:solidFill>
                <a:effectLst/>
                <a:latin typeface="Arial" panose="020B0604020202020204" pitchFamily="34" charset="0"/>
              </a:rPr>
              <a:t>​</a:t>
            </a:r>
            <a:endParaRPr lang="en-GB" sz="2000" b="1" i="0">
              <a:solidFill>
                <a:schemeClr val="tx1"/>
              </a:solidFill>
              <a:effectLst/>
            </a:endParaRPr>
          </a:p>
          <a:p>
            <a:pPr algn="l">
              <a:spcAft>
                <a:spcPts val="600"/>
              </a:spcAft>
            </a:pPr>
            <a:r>
              <a:rPr lang="en-GB" sz="2000" b="1" i="0">
                <a:solidFill>
                  <a:schemeClr val="tx1"/>
                </a:solidFill>
                <a:effectLst/>
              </a:rPr>
              <a:t>Malnutrition</a:t>
            </a:r>
            <a:r>
              <a:rPr lang="en-GB" sz="2000" b="0" i="0">
                <a:solidFill>
                  <a:schemeClr val="tx1"/>
                </a:solidFill>
                <a:effectLst/>
              </a:rPr>
              <a:t>, in all its forms, includes undernutrition (wasting, stunting, underweight), inadequate vitamins or minerals, overweight, obesity, and resulting diet-related noncommunicable diseases. </a:t>
            </a:r>
            <a:r>
              <a:rPr lang="en-GB" sz="2000">
                <a:solidFill>
                  <a:schemeClr val="tx1"/>
                </a:solidFill>
                <a:hlinkClick r:id="rId3">
                  <a:extLst>
                    <a:ext uri="{A12FA001-AC4F-418D-AE19-62706E023703}">
                      <ahyp:hlinkClr xmlns:ahyp="http://schemas.microsoft.com/office/drawing/2018/hyperlinkcolor" val="tx"/>
                    </a:ext>
                  </a:extLst>
                </a:hlinkClick>
              </a:rPr>
              <a:t>Fact sheets - Malnutrition (who.int)</a:t>
            </a:r>
            <a:endParaRPr lang="en-GB" sz="2000" b="0" i="0">
              <a:solidFill>
                <a:schemeClr val="tx1"/>
              </a:solidFill>
              <a:effectLst/>
            </a:endParaRPr>
          </a:p>
          <a:p>
            <a:endParaRPr lang="en-GB" sz="2000" u="sng">
              <a:solidFill>
                <a:srgbClr val="0563C1"/>
              </a:solidFill>
              <a:latin typeface="Times New Roman"/>
              <a:ea typeface="Calibri"/>
            </a:endParaRPr>
          </a:p>
          <a:p>
            <a:endParaRPr lang="en-GB" sz="2000">
              <a:latin typeface="Calibri"/>
              <a:ea typeface="Calibri"/>
            </a:endParaRPr>
          </a:p>
          <a:p>
            <a:endParaRPr lang="en-GB" sz="2000">
              <a:latin typeface="Calibri" panose="020F0502020204030204" pitchFamily="34" charset="0"/>
            </a:endParaRPr>
          </a:p>
          <a:p>
            <a:endParaRPr lang="en-GB" sz="2000">
              <a:latin typeface="Calibri" panose="020F0502020204030204" pitchFamily="34" charset="0"/>
              <a:ea typeface="Calibri"/>
            </a:endParaRPr>
          </a:p>
          <a:p>
            <a:endParaRPr lang="en-GB" sz="2000" u="sng">
              <a:solidFill>
                <a:srgbClr val="0563C1"/>
              </a:solidFill>
              <a:latin typeface="Calibri" panose="020F0502020204030204" pitchFamily="34" charset="0"/>
              <a:ea typeface="Calibri"/>
            </a:endParaRPr>
          </a:p>
          <a:p>
            <a:endParaRPr lang="en-GB"/>
          </a:p>
        </p:txBody>
      </p:sp>
      <p:sp>
        <p:nvSpPr>
          <p:cNvPr id="8" name="TextBox 7">
            <a:extLst>
              <a:ext uri="{FF2B5EF4-FFF2-40B4-BE49-F238E27FC236}">
                <a16:creationId xmlns:a16="http://schemas.microsoft.com/office/drawing/2014/main" id="{F5DD1CD5-C242-7590-5D06-702F45293390}"/>
              </a:ext>
            </a:extLst>
          </p:cNvPr>
          <p:cNvSpPr txBox="1"/>
          <p:nvPr/>
        </p:nvSpPr>
        <p:spPr>
          <a:xfrm>
            <a:off x="455030" y="2485441"/>
            <a:ext cx="11259021" cy="3879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hangingPunct="1">
              <a:lnSpc>
                <a:spcPct val="107000"/>
              </a:lnSpc>
              <a:spcAft>
                <a:spcPts val="800"/>
              </a:spcAft>
              <a:buFont typeface="Arial"/>
              <a:buNone/>
            </a:pPr>
            <a:r>
              <a:rPr lang="en-GB" sz="2000" b="1" kern="100">
                <a:solidFill>
                  <a:schemeClr val="tx1"/>
                </a:solidFill>
                <a:latin typeface="Calibri" panose="020F0502020204030204" pitchFamily="34" charset="0"/>
                <a:ea typeface="Calibri" panose="020F0502020204030204" pitchFamily="34" charset="0"/>
                <a:cs typeface="Times New Roman" panose="02020603050405020304" pitchFamily="18" charset="0"/>
              </a:rPr>
              <a:t>Food Insecurity - </a:t>
            </a:r>
            <a:r>
              <a:rPr lang="en-GB" sz="2000" kern="100">
                <a:solidFill>
                  <a:schemeClr val="tx1"/>
                </a:solidFill>
                <a:latin typeface="Calibri" panose="020F0502020204030204" pitchFamily="34" charset="0"/>
                <a:ea typeface="Calibri" panose="020F0502020204030204" pitchFamily="34" charset="0"/>
                <a:cs typeface="Times New Roman" panose="02020603050405020304" pitchFamily="18" charset="0"/>
              </a:rPr>
              <a:t>is defined as the state of being without reliable access to a sufficient quantity of affordable, nutritious food - (Food Foundation, 2022)</a:t>
            </a:r>
          </a:p>
          <a:p>
            <a:pPr marL="0" indent="0" hangingPunct="1">
              <a:lnSpc>
                <a:spcPct val="107000"/>
              </a:lnSpc>
              <a:spcAft>
                <a:spcPts val="800"/>
              </a:spcAft>
              <a:buFont typeface="Arial"/>
              <a:buNone/>
            </a:pPr>
            <a:r>
              <a:rPr lang="en-GB" sz="2000" b="1" kern="100">
                <a:solidFill>
                  <a:schemeClr val="tx1"/>
                </a:solidFill>
                <a:latin typeface="Calibri" panose="020F0502020204030204" pitchFamily="34" charset="0"/>
                <a:ea typeface="Calibri" panose="020F0502020204030204" pitchFamily="34" charset="0"/>
                <a:cs typeface="Times New Roman" panose="02020603050405020304" pitchFamily="18" charset="0"/>
              </a:rPr>
              <a:t>Ultra Processed Foods: </a:t>
            </a:r>
            <a:r>
              <a:rPr lang="en-GB" sz="1800" b="1" i="0" u="none" strike="noStrike">
                <a:solidFill>
                  <a:srgbClr val="000000"/>
                </a:solidFill>
                <a:effectLst/>
                <a:latin typeface="Arial Nova" panose="020B0504020202020204" pitchFamily="34" charset="0"/>
              </a:rPr>
              <a:t> </a:t>
            </a:r>
            <a:r>
              <a:rPr lang="en-GB" sz="1800" b="0" i="0" u="none" strike="noStrike">
                <a:solidFill>
                  <a:srgbClr val="000000"/>
                </a:solidFill>
                <a:effectLst/>
                <a:latin typeface="Arial Nova" panose="020B0504020202020204" pitchFamily="34" charset="0"/>
              </a:rPr>
              <a:t>a category of foods described within the NOVA classification system by the ‘extent’, ‘purpose’ and ‘nature’ of food processing, within national dietary guidelines. </a:t>
            </a:r>
            <a:r>
              <a:rPr lang="en-GB" sz="1800" b="0" i="0">
                <a:solidFill>
                  <a:srgbClr val="000000"/>
                </a:solidFill>
                <a:effectLst/>
                <a:latin typeface="Arial Nova" panose="020B0504020202020204" pitchFamily="34" charset="0"/>
              </a:rPr>
              <a:t>​</a:t>
            </a:r>
            <a:endParaRPr lang="en-GB" sz="2000" b="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hangingPunct="1">
              <a:lnSpc>
                <a:spcPct val="107000"/>
              </a:lnSpc>
              <a:spcAft>
                <a:spcPts val="800"/>
              </a:spcAft>
              <a:buFont typeface="Arial"/>
              <a:buNone/>
            </a:pPr>
            <a:r>
              <a:rPr lang="en-GB" sz="1800" b="1" i="0" u="none" strike="noStrike">
                <a:solidFill>
                  <a:srgbClr val="000000"/>
                </a:solidFill>
                <a:effectLst/>
                <a:latin typeface="Arial" panose="020B0604020202020204" pitchFamily="34" charset="0"/>
              </a:rPr>
              <a:t>HFSS -</a:t>
            </a:r>
            <a:r>
              <a:rPr lang="en-GB" sz="1800" b="0" i="0" u="none" strike="noStrike">
                <a:solidFill>
                  <a:srgbClr val="000000"/>
                </a:solidFill>
                <a:effectLst/>
                <a:latin typeface="Arial" panose="020B0604020202020204" pitchFamily="34" charset="0"/>
              </a:rPr>
              <a:t> is a shortened term for food and beverage products which are high in fat, salt, or sugar or ‘less healthy’.</a:t>
            </a:r>
            <a:endParaRPr lang="en-GB" sz="2000"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hangingPunct="1">
              <a:lnSpc>
                <a:spcPct val="107000"/>
              </a:lnSpc>
              <a:spcAft>
                <a:spcPts val="800"/>
              </a:spcAft>
              <a:buFont typeface="Arial"/>
              <a:buNone/>
            </a:pPr>
            <a:r>
              <a:rPr lang="en-GB" sz="2000" b="1" kern="100">
                <a:solidFill>
                  <a:schemeClr val="tx1"/>
                </a:solidFill>
                <a:latin typeface="Calibri" panose="020F0502020204030204" pitchFamily="34" charset="0"/>
                <a:ea typeface="Calibri" panose="020F0502020204030204" pitchFamily="34" charset="0"/>
                <a:cs typeface="Times New Roman" panose="02020603050405020304" pitchFamily="18" charset="0"/>
              </a:rPr>
              <a:t>Classification of overweight</a:t>
            </a:r>
            <a:r>
              <a:rPr lang="en-GB" sz="2000" kern="10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0" i="0" u="none" strike="noStrike">
                <a:solidFill>
                  <a:srgbClr val="0E0E0E"/>
                </a:solidFill>
                <a:effectLst/>
                <a:latin typeface="Arial Nova" panose="020B0504020202020204" pitchFamily="34" charset="0"/>
              </a:rPr>
              <a:t>For population monitoring purposes, a child’s body mass index (BMI) is classed as overweight or obese where it is on or above the 85th centile or 95th centile, respectively, based on the British 1990 (UK90) growth reference data. </a:t>
            </a:r>
          </a:p>
          <a:p>
            <a:pPr marL="0" indent="0" hangingPunct="1">
              <a:lnSpc>
                <a:spcPct val="107000"/>
              </a:lnSpc>
              <a:spcAft>
                <a:spcPts val="800"/>
              </a:spcAft>
              <a:buFont typeface="Arial"/>
              <a:buNone/>
            </a:pPr>
            <a:r>
              <a:rPr lang="en-GB" sz="1800" b="1" i="0" u="none" strike="noStrike">
                <a:solidFill>
                  <a:srgbClr val="000000"/>
                </a:solidFill>
                <a:effectLst/>
                <a:latin typeface="Arial Nova" panose="020B0504020202020204" pitchFamily="34" charset="0"/>
              </a:rPr>
              <a:t>Free sugars </a:t>
            </a:r>
            <a:r>
              <a:rPr lang="en-US" sz="1800" b="1" i="0" u="none" strike="noStrike">
                <a:solidFill>
                  <a:srgbClr val="212B32"/>
                </a:solidFill>
                <a:effectLst/>
                <a:latin typeface="Arial" panose="020B0604020202020204" pitchFamily="34" charset="0"/>
              </a:rPr>
              <a:t>– </a:t>
            </a:r>
            <a:r>
              <a:rPr lang="en-US" sz="1800" b="0" i="0" u="none" strike="noStrike">
                <a:solidFill>
                  <a:srgbClr val="212B32"/>
                </a:solidFill>
                <a:effectLst/>
                <a:latin typeface="Arial" panose="020B0604020202020204" pitchFamily="34" charset="0"/>
              </a:rPr>
              <a:t>sugars added to food or drinks, and sugars found naturally in honey, syrups, and unsweetened fruit and vegetable juices, smoothies and purées. </a:t>
            </a:r>
            <a:endParaRPr lang="en-GB" sz="2000"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63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088" y="643268"/>
            <a:ext cx="2609847" cy="1751741"/>
          </a:xfrm>
          <a:prstGeom prst="rect">
            <a:avLst/>
          </a:prstGeom>
          <a:ln w="12700">
            <a:miter lim="400000"/>
          </a:ln>
        </p:spPr>
      </p:pic>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sp>
        <p:nvSpPr>
          <p:cNvPr id="2" name="Title 1">
            <a:extLst>
              <a:ext uri="{FF2B5EF4-FFF2-40B4-BE49-F238E27FC236}">
                <a16:creationId xmlns:a16="http://schemas.microsoft.com/office/drawing/2014/main" id="{0D4469FE-0D3D-57EC-AB20-CA09B2E94815}"/>
              </a:ext>
            </a:extLst>
          </p:cNvPr>
          <p:cNvSpPr txBox="1">
            <a:spLocks noGrp="1"/>
          </p:cNvSpPr>
          <p:nvPr>
            <p:ph type="title" idx="4294967295"/>
          </p:nvPr>
        </p:nvSpPr>
        <p:spPr>
          <a:xfrm>
            <a:off x="615339" y="2951948"/>
            <a:ext cx="4750905" cy="95410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n-lt"/>
                <a:ea typeface="+mn-lt"/>
                <a:cs typeface="+mn-lt"/>
                <a:sym typeface="Calibri"/>
              </a:rPr>
              <a:t>Current patterns of children and young people’s nutrition</a:t>
            </a:r>
            <a:r>
              <a:rPr kumimoji="0" lang="en-GB" sz="2800" b="0" i="0" u="none" strike="noStrike" kern="0" cap="none" spc="0" normalizeH="0" baseline="0" noProof="0" dirty="0">
                <a:ln>
                  <a:noFill/>
                </a:ln>
                <a:solidFill>
                  <a:srgbClr val="000000"/>
                </a:solidFill>
                <a:effectLst/>
                <a:uLnTx/>
                <a:uFillTx/>
                <a:latin typeface="+mn-lt"/>
                <a:ea typeface="+mn-lt"/>
                <a:cs typeface="+mn-lt"/>
                <a:sym typeface="Calibri"/>
              </a:rPr>
              <a:t>.</a:t>
            </a:r>
            <a:r>
              <a:rPr kumimoji="0" lang="en-GB" sz="2800" b="1" i="0" u="none" strike="noStrike" kern="0" cap="none" spc="0" normalizeH="0" baseline="0" noProof="0" dirty="0">
                <a:ln>
                  <a:noFill/>
                </a:ln>
                <a:solidFill>
                  <a:srgbClr val="000000"/>
                </a:solidFill>
                <a:effectLst/>
                <a:uLnTx/>
                <a:uFillTx/>
                <a:latin typeface="+mn-lt"/>
                <a:ea typeface="+mn-ea"/>
                <a:cs typeface="+mn-cs"/>
                <a:sym typeface="Calibri"/>
              </a:rPr>
              <a:t> </a:t>
            </a:r>
          </a:p>
        </p:txBody>
      </p:sp>
    </p:spTree>
    <p:extLst>
      <p:ext uri="{BB962C8B-B14F-4D97-AF65-F5344CB8AC3E}">
        <p14:creationId xmlns:p14="http://schemas.microsoft.com/office/powerpoint/2010/main" val="24576586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3" name="Title 2">
            <a:extLst>
              <a:ext uri="{FF2B5EF4-FFF2-40B4-BE49-F238E27FC236}">
                <a16:creationId xmlns:a16="http://schemas.microsoft.com/office/drawing/2014/main" id="{EE0A8C8E-7481-6C22-6A7D-DD484C148ED9}"/>
              </a:ext>
            </a:extLst>
          </p:cNvPr>
          <p:cNvSpPr txBox="1">
            <a:spLocks noGrp="1"/>
          </p:cNvSpPr>
          <p:nvPr>
            <p:ph type="title" idx="4294967295"/>
          </p:nvPr>
        </p:nvSpPr>
        <p:spPr>
          <a:xfrm>
            <a:off x="332507" y="184960"/>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sp>
        <p:nvSpPr>
          <p:cNvPr id="2" name="TextBox 1">
            <a:extLst>
              <a:ext uri="{FF2B5EF4-FFF2-40B4-BE49-F238E27FC236}">
                <a16:creationId xmlns:a16="http://schemas.microsoft.com/office/drawing/2014/main" id="{D9AD4A1C-BADC-25F9-6985-9B3E1C2A3AF7}"/>
              </a:ext>
            </a:extLst>
          </p:cNvPr>
          <p:cNvSpPr txBox="1"/>
          <p:nvPr/>
        </p:nvSpPr>
        <p:spPr>
          <a:xfrm>
            <a:off x="6662265" y="1029809"/>
            <a:ext cx="5160130" cy="64633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a:t>Infancy and early childhood is perhaps the most critical time for establishing food preferences and dietary patterns.</a:t>
            </a:r>
          </a:p>
          <a:p>
            <a:pPr marL="0" marR="0" indent="0" algn="l" defTabSz="914400" rtl="0" fontAlgn="auto" latinLnBrk="0" hangingPunct="0">
              <a:lnSpc>
                <a:spcPct val="100000"/>
              </a:lnSpc>
              <a:spcBef>
                <a:spcPts val="0"/>
              </a:spcBef>
              <a:spcAft>
                <a:spcPts val="0"/>
              </a:spcAft>
              <a:buClrTx/>
              <a:buSzTx/>
              <a:buFontTx/>
              <a:buNone/>
              <a:tabLst/>
            </a:pPr>
            <a:endParaRPr lang="en-GB"/>
          </a:p>
          <a:p>
            <a:r>
              <a:rPr lang="en-GB" sz="1800">
                <a:solidFill>
                  <a:schemeClr val="tx1"/>
                </a:solidFill>
              </a:rPr>
              <a:t>The shaded MSOAs are those with significantly lower rates of breastfeeding (compared to national) with shading according to deprivation decile; unshaded areas are similar or lower than national.</a:t>
            </a: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mn-lt"/>
                <a:ea typeface="+mn-ea"/>
                <a:cs typeface="+mn-cs"/>
                <a:sym typeface="Calibri"/>
              </a:rPr>
              <a:t>National evidence base identify key nutritional deficits in children under the age of 5 in the UK with the current diet of young children not meeting dietary recommendations. This included: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a:t>High rates of free sugar consumption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a:ln>
                  <a:noFill/>
                </a:ln>
                <a:solidFill>
                  <a:srgbClr val="000000"/>
                </a:solidFill>
                <a:effectLst/>
                <a:uFillTx/>
                <a:latin typeface="+mn-lt"/>
                <a:ea typeface="+mn-ea"/>
                <a:cs typeface="+mn-cs"/>
                <a:sym typeface="Calibri"/>
              </a:rPr>
              <a:t>Below recommended rates of fibre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a:ln>
                  <a:noFill/>
                </a:ln>
                <a:solidFill>
                  <a:srgbClr val="000000"/>
                </a:solidFill>
                <a:effectLst/>
                <a:uFillTx/>
                <a:latin typeface="+mn-lt"/>
                <a:ea typeface="+mn-ea"/>
                <a:cs typeface="+mn-cs"/>
                <a:sym typeface="Calibri"/>
              </a:rPr>
              <a:t>High rates of salt intake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a:ln>
                  <a:noFill/>
                </a:ln>
                <a:solidFill>
                  <a:srgbClr val="000000"/>
                </a:solidFill>
                <a:effectLst/>
                <a:uFillTx/>
                <a:latin typeface="+mn-lt"/>
                <a:ea typeface="+mn-ea"/>
                <a:cs typeface="+mn-cs"/>
                <a:sym typeface="Calibri"/>
              </a:rPr>
              <a:t>La</a:t>
            </a:r>
            <a:r>
              <a:rPr lang="en-GB"/>
              <a:t>rge portion sizes </a:t>
            </a:r>
          </a:p>
          <a:p>
            <a:pPr marR="0" algn="l" defTabSz="914400" rtl="0" fontAlgn="auto" latinLnBrk="0" hangingPunct="0">
              <a:lnSpc>
                <a:spcPct val="100000"/>
              </a:lnSpc>
              <a:spcBef>
                <a:spcPts val="0"/>
              </a:spcBef>
              <a:spcAft>
                <a:spcPts val="0"/>
              </a:spcAft>
              <a:buClrTx/>
              <a:buSzTx/>
              <a:tabLst/>
            </a:pPr>
            <a:r>
              <a:rPr lang="en-GB">
                <a:hlinkClick r:id="rId3"/>
              </a:rPr>
              <a:t>Feeding young children aged 1 to 5 years - summary report - GOV.UK (www.gov.uk)</a:t>
            </a:r>
            <a:endParaRPr lang="en-GB"/>
          </a:p>
          <a:p>
            <a:pPr marR="0" algn="l" defTabSz="914400" rtl="0" fontAlgn="auto" latinLnBrk="0" hangingPunct="0">
              <a:lnSpc>
                <a:spcPct val="100000"/>
              </a:lnSpc>
              <a:spcBef>
                <a:spcPts val="0"/>
              </a:spcBef>
              <a:spcAft>
                <a:spcPts val="0"/>
              </a:spcAft>
              <a:buClrTx/>
              <a:buSzTx/>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a:p>
            <a:pPr marR="0" algn="l" defTabSz="914400" rtl="0" fontAlgn="auto" latinLnBrk="0" hangingPunct="0">
              <a:lnSpc>
                <a:spcPct val="100000"/>
              </a:lnSpc>
              <a:spcBef>
                <a:spcPts val="0"/>
              </a:spcBef>
              <a:spcAft>
                <a:spcPts val="0"/>
              </a:spcAft>
              <a:buClrTx/>
              <a:buSzTx/>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4CE038A7-D268-1717-7373-2FBCAF4A43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2608" y="1744161"/>
            <a:ext cx="6329758" cy="3885359"/>
          </a:xfrm>
          <a:prstGeom prst="rect">
            <a:avLst/>
          </a:prstGeom>
        </p:spPr>
      </p:pic>
    </p:spTree>
    <p:extLst>
      <p:ext uri="{BB962C8B-B14F-4D97-AF65-F5344CB8AC3E}">
        <p14:creationId xmlns:p14="http://schemas.microsoft.com/office/powerpoint/2010/main" val="76764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388482" y="84488"/>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pic>
        <p:nvPicPr>
          <p:cNvPr id="3" name="Picture 2">
            <a:extLst>
              <a:ext uri="{FF2B5EF4-FFF2-40B4-BE49-F238E27FC236}">
                <a16:creationId xmlns:a16="http://schemas.microsoft.com/office/drawing/2014/main" id="{31B391BF-2571-4B76-9265-2DD89789FF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864" y="154845"/>
            <a:ext cx="877900" cy="591363"/>
          </a:xfrm>
          <a:prstGeom prst="rect">
            <a:avLst/>
          </a:prstGeom>
        </p:spPr>
      </p:pic>
      <p:sp>
        <p:nvSpPr>
          <p:cNvPr id="10" name="TextBox 9">
            <a:extLst>
              <a:ext uri="{FF2B5EF4-FFF2-40B4-BE49-F238E27FC236}">
                <a16:creationId xmlns:a16="http://schemas.microsoft.com/office/drawing/2014/main" id="{C8338A66-1954-E8C3-B5E9-629D7E845BE1}"/>
              </a:ext>
            </a:extLst>
          </p:cNvPr>
          <p:cNvSpPr txBox="1"/>
          <p:nvPr/>
        </p:nvSpPr>
        <p:spPr>
          <a:xfrm>
            <a:off x="-113191" y="1498780"/>
            <a:ext cx="662189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2" indent="0" hangingPunct="1">
              <a:buFont typeface="Arial"/>
              <a:buNone/>
            </a:pPr>
            <a:r>
              <a:rPr lang="en-GB">
                <a:solidFill>
                  <a:schemeClr val="tx1"/>
                </a:solidFill>
              </a:rPr>
              <a:t>Women, infants, children, and adolescents are at particular risk of malnutrition. Optimizing nutrition early in life—including the 1000 days from conception to a child’s second birthday—ensures the best possible start in life, with long-term benefits. </a:t>
            </a:r>
            <a:r>
              <a:rPr lang="en-GB">
                <a:hlinkClick r:id="rId4"/>
              </a:rPr>
              <a:t>Fact sheets - Malnutrition (who.int)</a:t>
            </a:r>
            <a:r>
              <a:rPr lang="en-GB"/>
              <a:t>.</a:t>
            </a:r>
          </a:p>
          <a:p>
            <a:pPr marL="571500" lvl="2" indent="0" hangingPunct="1">
              <a:buFont typeface="Arial"/>
              <a:buNone/>
            </a:pPr>
            <a:endParaRPr lang="en-GB" b="1"/>
          </a:p>
          <a:p>
            <a:pPr marL="571500" lvl="2" indent="0" hangingPunct="1">
              <a:buFont typeface="Arial"/>
              <a:buNone/>
            </a:pPr>
            <a:r>
              <a:rPr lang="en-GB"/>
              <a:t>In 2022/23, an estimated 17% of children were in food insecure households nationally. Rates of food insecurity are higher for people in Black/African/Caribbean/Black British ethnic groups and from mixed multiple ethnic groups. </a:t>
            </a:r>
          </a:p>
          <a:p>
            <a:pPr marL="571500" lvl="2" indent="0" hangingPunct="1">
              <a:buFont typeface="Arial"/>
              <a:buNone/>
            </a:pPr>
            <a:endParaRPr lang="en-GB" b="1"/>
          </a:p>
          <a:p>
            <a:pPr marL="571500" lvl="2" indent="0" hangingPunct="1">
              <a:buFont typeface="Arial"/>
              <a:buNone/>
            </a:pPr>
            <a:r>
              <a:rPr lang="en-GB"/>
              <a:t>Food insecurity is higher in those living in social rented sector housing (27%) and the rise in food insecurity has been mirrored by a rise in foodbank use. </a:t>
            </a:r>
            <a:r>
              <a:rPr lang="en-GB">
                <a:hlinkClick r:id="rId5"/>
              </a:rPr>
              <a:t>Who is experiencing food insecurity in the UK? (parliament.uk)</a:t>
            </a:r>
            <a:endParaRPr lang="en-GB"/>
          </a:p>
        </p:txBody>
      </p:sp>
      <p:pic>
        <p:nvPicPr>
          <p:cNvPr id="12" name="Picture 11">
            <a:extLst>
              <a:ext uri="{FF2B5EF4-FFF2-40B4-BE49-F238E27FC236}">
                <a16:creationId xmlns:a16="http://schemas.microsoft.com/office/drawing/2014/main" id="{A92F9C85-2E9D-E0DE-563A-4CC6BE7783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10039" y="1116826"/>
            <a:ext cx="5419171" cy="4883377"/>
          </a:xfrm>
          <a:prstGeom prst="rect">
            <a:avLst/>
          </a:prstGeom>
        </p:spPr>
      </p:pic>
    </p:spTree>
    <p:extLst>
      <p:ext uri="{BB962C8B-B14F-4D97-AF65-F5344CB8AC3E}">
        <p14:creationId xmlns:p14="http://schemas.microsoft.com/office/powerpoint/2010/main" val="112104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DB34-7D6E-4A70-86AF-708AB993040E}"/>
              </a:ext>
            </a:extLst>
          </p:cNvPr>
          <p:cNvSpPr txBox="1">
            <a:spLocks noGrp="1"/>
          </p:cNvSpPr>
          <p:nvPr>
            <p:ph type="title" idx="4294967295"/>
          </p:nvPr>
        </p:nvSpPr>
        <p:spPr>
          <a:xfrm>
            <a:off x="388482" y="84488"/>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pic>
        <p:nvPicPr>
          <p:cNvPr id="3" name="Picture 2">
            <a:extLst>
              <a:ext uri="{FF2B5EF4-FFF2-40B4-BE49-F238E27FC236}">
                <a16:creationId xmlns:a16="http://schemas.microsoft.com/office/drawing/2014/main" id="{31B391BF-2571-4B76-9265-2DD89789FF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864" y="154845"/>
            <a:ext cx="877900" cy="591363"/>
          </a:xfrm>
          <a:prstGeom prst="rect">
            <a:avLst/>
          </a:prstGeom>
        </p:spPr>
      </p:pic>
      <p:pic>
        <p:nvPicPr>
          <p:cNvPr id="6" name="Picture 5">
            <a:extLst>
              <a:ext uri="{FF2B5EF4-FFF2-40B4-BE49-F238E27FC236}">
                <a16:creationId xmlns:a16="http://schemas.microsoft.com/office/drawing/2014/main" id="{ABCC69ED-8159-0A93-A8A1-2307F38FFE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68751" y="1217973"/>
            <a:ext cx="5234766" cy="4601316"/>
          </a:xfrm>
          <a:prstGeom prst="rect">
            <a:avLst/>
          </a:prstGeom>
        </p:spPr>
      </p:pic>
      <p:sp>
        <p:nvSpPr>
          <p:cNvPr id="8" name="TextBox 7">
            <a:extLst>
              <a:ext uri="{FF2B5EF4-FFF2-40B4-BE49-F238E27FC236}">
                <a16:creationId xmlns:a16="http://schemas.microsoft.com/office/drawing/2014/main" id="{9A20D3DC-B3AC-0E3F-05AB-033474FD03F2}"/>
              </a:ext>
            </a:extLst>
          </p:cNvPr>
          <p:cNvSpPr txBox="1"/>
          <p:nvPr/>
        </p:nvSpPr>
        <p:spPr>
          <a:xfrm>
            <a:off x="6094446" y="6106388"/>
            <a:ext cx="60975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a:hlinkClick r:id="rId5"/>
              </a:rPr>
              <a:t>Director_of_Public_Health_Final.pdf (norfolkinsight.org.uk)</a:t>
            </a:r>
            <a:endParaRPr lang="en-GB"/>
          </a:p>
        </p:txBody>
      </p:sp>
      <p:sp>
        <p:nvSpPr>
          <p:cNvPr id="11" name="Text Placeholder 2">
            <a:extLst>
              <a:ext uri="{FF2B5EF4-FFF2-40B4-BE49-F238E27FC236}">
                <a16:creationId xmlns:a16="http://schemas.microsoft.com/office/drawing/2014/main" id="{ADE191F6-4290-5F57-D9A8-44DF007BA03B}"/>
              </a:ext>
            </a:extLst>
          </p:cNvPr>
          <p:cNvSpPr txBox="1">
            <a:spLocks/>
          </p:cNvSpPr>
          <p:nvPr/>
        </p:nvSpPr>
        <p:spPr>
          <a:xfrm>
            <a:off x="504501" y="1683446"/>
            <a:ext cx="6064250" cy="1397886"/>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hangingPunct="1">
              <a:buNone/>
            </a:pPr>
            <a:r>
              <a:rPr lang="en-GB" sz="1800"/>
              <a:t>Healthy calories are nearly three times more expensive than unhealthy calories. Highly processed food high in fat sugar and salt and low in nutrients per calorie are proportionately cheaper</a:t>
            </a:r>
          </a:p>
          <a:p>
            <a:pPr marL="0" indent="0" hangingPunct="1">
              <a:buNone/>
            </a:pPr>
            <a:r>
              <a:rPr lang="en-GB" sz="1800"/>
              <a:t>The poorest fifth of UK households would need to spend </a:t>
            </a:r>
            <a:r>
              <a:rPr lang="en-GB" sz="1800" b="1"/>
              <a:t>40%</a:t>
            </a:r>
            <a:r>
              <a:rPr lang="en-GB" sz="1800"/>
              <a:t> of their disposable income on food. This compares to just </a:t>
            </a:r>
            <a:r>
              <a:rPr lang="en-GB" sz="1800" b="1"/>
              <a:t>7%</a:t>
            </a:r>
            <a:r>
              <a:rPr lang="en-GB" sz="1800"/>
              <a:t> for the richest fifth. </a:t>
            </a:r>
          </a:p>
          <a:p>
            <a:pPr marL="0" indent="0" hangingPunct="1">
              <a:buNone/>
            </a:pPr>
            <a:r>
              <a:rPr lang="en-GB" sz="1800"/>
              <a:t>In Norfolk there are currently around 30,000 children who access means tested free school meals. This is in addition to all children in Year Reception, 1 and 2 who automatically receive free school meals. </a:t>
            </a:r>
            <a:r>
              <a:rPr lang="en-GB" sz="1200">
                <a:hlinkClick r:id="rId6"/>
              </a:rPr>
              <a:t>Malnutrition - Cabinet Statement.docx (norfolkinsight.org.uk)</a:t>
            </a:r>
            <a:endParaRPr lang="en-GB" sz="1800"/>
          </a:p>
          <a:p>
            <a:pPr marL="0" indent="0" hangingPunct="1">
              <a:buNone/>
            </a:pPr>
            <a:r>
              <a:rPr lang="en-GB" sz="1800"/>
              <a:t>Households with children are at increased risk of food insecurity compared to those without. </a:t>
            </a:r>
          </a:p>
          <a:p>
            <a:pPr hangingPunct="1">
              <a:buFont typeface="Arial" panose="020B0604020202020204" pitchFamily="34" charset="0"/>
              <a:buChar char="•"/>
            </a:pPr>
            <a:endParaRPr lang="en-GB"/>
          </a:p>
        </p:txBody>
      </p:sp>
    </p:spTree>
    <p:extLst>
      <p:ext uri="{BB962C8B-B14F-4D97-AF65-F5344CB8AC3E}">
        <p14:creationId xmlns:p14="http://schemas.microsoft.com/office/powerpoint/2010/main" val="116593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8848D-D446-4A7F-8838-8DCF04B633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28327" y="172946"/>
            <a:ext cx="877900" cy="591363"/>
          </a:xfrm>
          <a:prstGeom prst="rect">
            <a:avLst/>
          </a:prstGeom>
        </p:spPr>
      </p:pic>
      <p:sp>
        <p:nvSpPr>
          <p:cNvPr id="12" name="Text Placeholder 2">
            <a:extLst>
              <a:ext uri="{FF2B5EF4-FFF2-40B4-BE49-F238E27FC236}">
                <a16:creationId xmlns:a16="http://schemas.microsoft.com/office/drawing/2014/main" id="{979BFDF6-F270-CF20-28CD-3F4D9F58741B}"/>
              </a:ext>
            </a:extLst>
          </p:cNvPr>
          <p:cNvSpPr txBox="1">
            <a:spLocks/>
          </p:cNvSpPr>
          <p:nvPr/>
        </p:nvSpPr>
        <p:spPr>
          <a:xfrm>
            <a:off x="332506" y="1673140"/>
            <a:ext cx="11415035" cy="3965266"/>
          </a:xfrm>
          <a:prstGeom prst="rect">
            <a:avLst/>
          </a:prstGeom>
        </p:spPr>
        <p:txBody>
          <a:bodyPr>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38100" hangingPunct="1">
              <a:buNone/>
            </a:pPr>
            <a:r>
              <a:rPr lang="en-GB" sz="2000">
                <a:latin typeface="Calibri" panose="020F0502020204030204" pitchFamily="34" charset="0"/>
                <a:ea typeface="Times New Roman" panose="02020603050405020304" pitchFamily="18" charset="0"/>
              </a:rPr>
              <a:t>The prevalence of malnutrition on admission to hospital is estimated to be around 15% for children under the age of 18, lower than other age groups (1).</a:t>
            </a:r>
          </a:p>
          <a:p>
            <a:pPr marL="0" indent="-38100" hangingPunct="1">
              <a:buNone/>
            </a:pPr>
            <a:endParaRPr lang="en-GB" sz="2000">
              <a:latin typeface="Calibri" panose="020F0502020204030204" pitchFamily="34" charset="0"/>
              <a:ea typeface="Times New Roman" panose="02020603050405020304" pitchFamily="18" charset="0"/>
            </a:endParaRPr>
          </a:p>
          <a:p>
            <a:pPr marL="0" indent="-38100" hangingPunct="1">
              <a:buNone/>
            </a:pPr>
            <a:r>
              <a:rPr lang="en-GB" sz="2000">
                <a:latin typeface="Calibri" panose="020F0502020204030204" pitchFamily="34" charset="0"/>
                <a:ea typeface="Calibri" panose="020F0502020204030204" pitchFamily="34" charset="0"/>
              </a:rPr>
              <a:t>However, Norfolk has very few admissions to hospital for children under the age of 18 recorded with malnutrition, scurvy or rickets (around 10 per year).</a:t>
            </a:r>
            <a:endParaRPr lang="en-GB" sz="2000">
              <a:latin typeface="Calibri" panose="020F0502020204030204" pitchFamily="34" charset="0"/>
              <a:ea typeface="Times New Roman" panose="02020603050405020304" pitchFamily="18" charset="0"/>
            </a:endParaRPr>
          </a:p>
          <a:p>
            <a:pPr marL="0" indent="-38100" hangingPunct="1">
              <a:buNone/>
            </a:pPr>
            <a:endParaRPr lang="en-GB" sz="2000">
              <a:highlight>
                <a:srgbClr val="FFFF00"/>
              </a:highlight>
              <a:latin typeface="Calibri" panose="020F0502020204030204" pitchFamily="34" charset="0"/>
              <a:ea typeface="Times New Roman" panose="02020603050405020304" pitchFamily="18" charset="0"/>
            </a:endParaRPr>
          </a:p>
          <a:p>
            <a:pPr marL="0" indent="-38100" hangingPunct="1">
              <a:buNone/>
            </a:pPr>
            <a:r>
              <a:rPr lang="en-GB" sz="2000">
                <a:latin typeface="Calibri" panose="020F0502020204030204" pitchFamily="34" charset="0"/>
              </a:rPr>
              <a:t>Limited information in children receiving social care nationally suggests that malnutrition (excluding overweight or obesity) affects only a small proportion (estimated to be 3%). For looked-after children, overweight and obesity are common and underweight distinctly uncommon (1)</a:t>
            </a:r>
          </a:p>
          <a:p>
            <a:pPr marL="0" indent="-38100" hangingPunct="1">
              <a:buNone/>
            </a:pPr>
            <a:endParaRPr lang="en-GB" sz="2000">
              <a:latin typeface="Calibri" panose="020F0502020204030204" pitchFamily="34" charset="0"/>
              <a:ea typeface="Calibri" panose="020F0502020204030204" pitchFamily="34" charset="0"/>
            </a:endParaRPr>
          </a:p>
          <a:p>
            <a:pPr marL="0" indent="-38100" hangingPunct="1">
              <a:buNone/>
            </a:pPr>
            <a:r>
              <a:rPr lang="en-GB" sz="2000">
                <a:latin typeface="Calibri" panose="020F0502020204030204" pitchFamily="34" charset="0"/>
                <a:ea typeface="Calibri" panose="020F0502020204030204" pitchFamily="34" charset="0"/>
              </a:rPr>
              <a:t>This theme is consistent with the findings from the Government's National Child Measurement Programme (NCMP) for the general population in Norfolk, 2022/23 school year. </a:t>
            </a:r>
          </a:p>
          <a:p>
            <a:pPr marL="0" indent="-38100" hangingPunct="1">
              <a:buNone/>
            </a:pPr>
            <a:r>
              <a:rPr lang="en-GB" sz="2000">
                <a:latin typeface="Calibri" panose="020F0502020204030204" pitchFamily="34" charset="0"/>
                <a:ea typeface="Calibri" panose="020F0502020204030204" pitchFamily="34" charset="0"/>
              </a:rPr>
              <a:t>1. </a:t>
            </a:r>
            <a:r>
              <a:rPr lang="en-GB" sz="2000" u="sng">
                <a:solidFill>
                  <a:srgbClr val="0563C1"/>
                </a:solidFill>
                <a:latin typeface="Calibri" panose="020F0502020204030204" pitchFamily="34" charset="0"/>
                <a:ea typeface="Times New Roman" panose="02020603050405020304" pitchFamily="18" charset="0"/>
                <a:hlinkClick r:id="rId3"/>
              </a:rPr>
              <a:t>https://www.bapen.org.uk/pdfs/economic-report-full.</a:t>
            </a:r>
            <a:r>
              <a:rPr lang="en-GB" sz="2000" u="sng">
                <a:solidFill>
                  <a:srgbClr val="0563C1"/>
                </a:solidFill>
                <a:latin typeface="Calibri" panose="020F0502020204030204" pitchFamily="34" charset="0"/>
                <a:ea typeface="Times New Roman" panose="02020603050405020304" pitchFamily="18" charset="0"/>
                <a:hlinkClick r:id="rId4"/>
              </a:rPr>
              <a:t>pdf</a:t>
            </a:r>
            <a:endParaRPr lang="en-GB" sz="20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lvl="1" hangingPunct="1"/>
            <a:endParaRPr lang="en-GB" sz="1100">
              <a:latin typeface="Calibri" panose="020F0502020204030204" pitchFamily="34" charset="0"/>
              <a:ea typeface="Calibri" panose="020F0502020204030204" pitchFamily="34" charset="0"/>
            </a:endParaRPr>
          </a:p>
          <a:p>
            <a:pPr hangingPunct="1"/>
            <a:endParaRPr lang="en-GB"/>
          </a:p>
        </p:txBody>
      </p:sp>
      <p:sp>
        <p:nvSpPr>
          <p:cNvPr id="3" name="Title 2">
            <a:extLst>
              <a:ext uri="{FF2B5EF4-FFF2-40B4-BE49-F238E27FC236}">
                <a16:creationId xmlns:a16="http://schemas.microsoft.com/office/drawing/2014/main" id="{EE0A8C8E-7481-6C22-6A7D-DD484C148ED9}"/>
              </a:ext>
            </a:extLst>
          </p:cNvPr>
          <p:cNvSpPr txBox="1">
            <a:spLocks noGrp="1"/>
          </p:cNvSpPr>
          <p:nvPr>
            <p:ph type="title" idx="4294967295"/>
          </p:nvPr>
        </p:nvSpPr>
        <p:spPr>
          <a:xfrm>
            <a:off x="332507" y="184960"/>
            <a:ext cx="1141503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4472C4">
                    <a:lumMod val="50000"/>
                  </a:srgbClr>
                </a:solidFill>
                <a:effectLst/>
                <a:uLnTx/>
                <a:uFillTx/>
                <a:latin typeface="Arial"/>
                <a:ea typeface="Times New Roman" panose="02020603050405020304" pitchFamily="18" charset="0"/>
                <a:cs typeface="Times New Roman"/>
                <a:sym typeface="Calibri"/>
              </a:rPr>
              <a:t>What do we know about children’s nutrition and weight in Norfolk?</a:t>
            </a:r>
            <a:endParaRPr kumimoji="0" lang="en-GB" sz="4000" b="1" i="0" u="none" strike="noStrike" kern="0" cap="none" spc="0" normalizeH="0" baseline="0" noProof="0" dirty="0">
              <a:ln>
                <a:noFill/>
              </a:ln>
              <a:solidFill>
                <a:srgbClr val="4472C4">
                  <a:lumMod val="50000"/>
                </a:srgbClr>
              </a:solidFill>
              <a:effectLst/>
              <a:uLnTx/>
              <a:uFillTx/>
              <a:latin typeface="Arial"/>
              <a:ea typeface="+mn-ea"/>
              <a:cs typeface="Times New Roman"/>
              <a:sym typeface="Calibri"/>
            </a:endParaRPr>
          </a:p>
        </p:txBody>
      </p:sp>
    </p:spTree>
    <p:extLst>
      <p:ext uri="{BB962C8B-B14F-4D97-AF65-F5344CB8AC3E}">
        <p14:creationId xmlns:p14="http://schemas.microsoft.com/office/powerpoint/2010/main" val="354737681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565CF-7EFB-4386-A12D-954572AB1812}">
  <ds:schemaRefs>
    <ds:schemaRef ds:uri="http://schemas.microsoft.com/office/infopath/2007/PartnerControls"/>
    <ds:schemaRef ds:uri="94202314-371f-4a32-9f59-6af7e294e9cd"/>
    <ds:schemaRef ds:uri="http://schemas.microsoft.com/office/2006/metadata/properties"/>
    <ds:schemaRef ds:uri="http://purl.org/dc/terms/"/>
    <ds:schemaRef ds:uri="http://schemas.microsoft.com/office/2006/documentManagement/types"/>
    <ds:schemaRef ds:uri="http://schemas.openxmlformats.org/package/2006/metadata/core-properties"/>
    <ds:schemaRef ds:uri="4d391113-094c-4272-bd59-d7a9a76b2edd"/>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C4F7E92E-5FE3-4586-B86B-2848042A5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42F039-E534-4F61-B33F-91BDF26E37FF}">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9</TotalTime>
  <Words>2497</Words>
  <Application>Microsoft Office PowerPoint</Application>
  <PresentationFormat>Widescreen</PresentationFormat>
  <Paragraphs>222</Paragraphs>
  <Slides>28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Nova</vt:lpstr>
      <vt:lpstr>Arial,Sans-Serif</vt:lpstr>
      <vt:lpstr>Calibri</vt:lpstr>
      <vt:lpstr>Calibri Light</vt:lpstr>
      <vt:lpstr>Frutiger W01</vt:lpstr>
      <vt:lpstr>Helvetica Neue</vt:lpstr>
      <vt:lpstr>Helvetica Neue Light</vt:lpstr>
      <vt:lpstr>Times New Roman</vt:lpstr>
      <vt:lpstr>Office Theme</vt:lpstr>
      <vt:lpstr>A Public Health focus on Children's Nutrition and Learning   21st May 2024</vt:lpstr>
      <vt:lpstr>Session Aims</vt:lpstr>
      <vt:lpstr>Key Points: </vt:lpstr>
      <vt:lpstr>Key Terms: </vt:lpstr>
      <vt:lpstr>Current patterns of children and young people’s nutrition. </vt:lpstr>
      <vt:lpstr>What do we know about children’s nutrition and weight in Norfolk?</vt:lpstr>
      <vt:lpstr>What do we know about children’s nutrition and weight in Norfolk?</vt:lpstr>
      <vt:lpstr>What do we know about children’s nutrition and weight in Norfolk?</vt:lpstr>
      <vt:lpstr>What do we know about children’s nutrition and weight in Norfolk?</vt:lpstr>
      <vt:lpstr>What do we know about children’s nutrition and weight in Norfolk?</vt:lpstr>
      <vt:lpstr>National Childhood Measurement Programme: Reception 2022/23</vt:lpstr>
      <vt:lpstr>National Childhood Measurement Programme:  Year 6 - 2022/23</vt:lpstr>
      <vt:lpstr>By District</vt:lpstr>
      <vt:lpstr>What do we know about children’s nutrition and weight in Norfolk?</vt:lpstr>
      <vt:lpstr>Impact on Wellbeing and Learning</vt:lpstr>
      <vt:lpstr>Quiz</vt:lpstr>
      <vt:lpstr>Quiz Summary</vt:lpstr>
      <vt:lpstr>Quiz Information – National Context</vt:lpstr>
      <vt:lpstr>Good practice and Resources</vt:lpstr>
      <vt:lpstr>National Resources and Help</vt:lpstr>
      <vt:lpstr>Norfolk Support and Services</vt:lpstr>
      <vt:lpstr>Early Years and Schools Information</vt:lpstr>
      <vt:lpstr>Healthy eating week</vt:lpstr>
      <vt:lpstr>National and Local Policy</vt:lpstr>
      <vt:lpstr>The Times Health Commission Report​ (February 2024) ​​</vt:lpstr>
      <vt:lpstr>Reducing the nation’s sugar consumption</vt:lpstr>
      <vt:lpstr>Notes and References</vt:lpstr>
      <vt:lpstr>National child measurement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Teresa</dc:creator>
  <cp:lastModifiedBy>Genevieve Bouquet</cp:lastModifiedBy>
  <cp:revision>3</cp:revision>
  <dcterms:modified xsi:type="dcterms:W3CDTF">2024-05-29T10:24:40Z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y fmtid="{D5CDD505-2E9C-101B-9397-08002B2CF9AE}" pid="4" name="Order">
    <vt:r8>40300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