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81" r:id="rId6"/>
  </p:sldMasterIdLst>
  <p:notesMasterIdLst>
    <p:notesMasterId r:id="rId26"/>
  </p:notesMasterIdLst>
  <p:sldIdLst>
    <p:sldId id="271" r:id="rId7"/>
    <p:sldId id="257" r:id="rId8"/>
    <p:sldId id="268" r:id="rId9"/>
    <p:sldId id="272" r:id="rId10"/>
    <p:sldId id="275" r:id="rId11"/>
    <p:sldId id="276" r:id="rId12"/>
    <p:sldId id="277" r:id="rId13"/>
    <p:sldId id="266" r:id="rId14"/>
    <p:sldId id="258" r:id="rId15"/>
    <p:sldId id="259" r:id="rId16"/>
    <p:sldId id="261" r:id="rId17"/>
    <p:sldId id="262" r:id="rId18"/>
    <p:sldId id="267" r:id="rId19"/>
    <p:sldId id="264" r:id="rId20"/>
    <p:sldId id="265" r:id="rId21"/>
    <p:sldId id="270" r:id="rId22"/>
    <p:sldId id="279" r:id="rId23"/>
    <p:sldId id="280"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E03F3-BE11-4847-BFD9-8A901E39BCFB}" v="84" dt="2024-05-20T08:05:55.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5270" autoAdjust="0"/>
  </p:normalViewPr>
  <p:slideViewPr>
    <p:cSldViewPr snapToGrid="0">
      <p:cViewPr varScale="1">
        <p:scale>
          <a:sx n="41" d="100"/>
          <a:sy n="41" d="100"/>
        </p:scale>
        <p:origin x="4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2ACE9-94C9-4F57-B708-F3353E9ECB2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9B2A7784-A190-42C6-91CE-74CF227D74BC}">
      <dgm:prSet phldrT="[Text]"/>
      <dgm:spPr/>
      <dgm:t>
        <a:bodyPr/>
        <a:lstStyle/>
        <a:p>
          <a:r>
            <a:rPr lang="en-GB" dirty="0"/>
            <a:t>Plan</a:t>
          </a:r>
        </a:p>
      </dgm:t>
    </dgm:pt>
    <dgm:pt modelId="{048D1A0F-0094-422C-BAAD-706013B8C45D}" type="parTrans" cxnId="{51B67113-A223-4FD9-A017-7F19847A712D}">
      <dgm:prSet/>
      <dgm:spPr/>
      <dgm:t>
        <a:bodyPr/>
        <a:lstStyle/>
        <a:p>
          <a:endParaRPr lang="en-GB"/>
        </a:p>
      </dgm:t>
    </dgm:pt>
    <dgm:pt modelId="{958BDEF3-2B29-41F3-ABA2-4A17CF806B47}" type="sibTrans" cxnId="{51B67113-A223-4FD9-A017-7F19847A712D}">
      <dgm:prSet/>
      <dgm:spPr/>
      <dgm:t>
        <a:bodyPr/>
        <a:lstStyle/>
        <a:p>
          <a:endParaRPr lang="en-GB"/>
        </a:p>
      </dgm:t>
    </dgm:pt>
    <dgm:pt modelId="{9ACB5314-BA00-4CF7-9E5E-235900BFDF67}">
      <dgm:prSet phldrT="[Text]"/>
      <dgm:spPr/>
      <dgm:t>
        <a:bodyPr/>
        <a:lstStyle/>
        <a:p>
          <a:r>
            <a:rPr lang="en-GB" dirty="0"/>
            <a:t>Do </a:t>
          </a:r>
        </a:p>
      </dgm:t>
    </dgm:pt>
    <dgm:pt modelId="{2D2B56E0-4806-4A87-B145-A2C8FEDAB2BE}" type="parTrans" cxnId="{B21661D7-3C21-4889-880F-0B66CD8675BD}">
      <dgm:prSet/>
      <dgm:spPr/>
      <dgm:t>
        <a:bodyPr/>
        <a:lstStyle/>
        <a:p>
          <a:endParaRPr lang="en-GB"/>
        </a:p>
      </dgm:t>
    </dgm:pt>
    <dgm:pt modelId="{21957F09-33ED-44CF-8A03-D4429D5A8F2B}" type="sibTrans" cxnId="{B21661D7-3C21-4889-880F-0B66CD8675BD}">
      <dgm:prSet/>
      <dgm:spPr/>
      <dgm:t>
        <a:bodyPr/>
        <a:lstStyle/>
        <a:p>
          <a:endParaRPr lang="en-GB"/>
        </a:p>
      </dgm:t>
    </dgm:pt>
    <dgm:pt modelId="{7AAFA953-4407-4B29-AA31-6B35E9333F27}">
      <dgm:prSet phldrT="[Text]"/>
      <dgm:spPr/>
      <dgm:t>
        <a:bodyPr/>
        <a:lstStyle/>
        <a:p>
          <a:r>
            <a:rPr lang="en-GB" dirty="0"/>
            <a:t>Review</a:t>
          </a:r>
        </a:p>
      </dgm:t>
    </dgm:pt>
    <dgm:pt modelId="{202EB954-D24A-4604-95C1-92426D917ADB}" type="parTrans" cxnId="{70F24388-ADEF-4ED8-AE8D-364D8D7B89DD}">
      <dgm:prSet/>
      <dgm:spPr/>
      <dgm:t>
        <a:bodyPr/>
        <a:lstStyle/>
        <a:p>
          <a:endParaRPr lang="en-GB"/>
        </a:p>
      </dgm:t>
    </dgm:pt>
    <dgm:pt modelId="{195C7B36-805B-4D7E-BC5B-7103B6DB2D08}" type="sibTrans" cxnId="{70F24388-ADEF-4ED8-AE8D-364D8D7B89DD}">
      <dgm:prSet/>
      <dgm:spPr/>
      <dgm:t>
        <a:bodyPr/>
        <a:lstStyle/>
        <a:p>
          <a:endParaRPr lang="en-GB"/>
        </a:p>
      </dgm:t>
    </dgm:pt>
    <dgm:pt modelId="{BC523275-1D12-4E0C-ADFB-0A84EF333903}">
      <dgm:prSet phldrT="[Text]"/>
      <dgm:spPr/>
      <dgm:t>
        <a:bodyPr/>
        <a:lstStyle/>
        <a:p>
          <a:r>
            <a:rPr lang="en-GB" dirty="0"/>
            <a:t>Develop</a:t>
          </a:r>
        </a:p>
      </dgm:t>
    </dgm:pt>
    <dgm:pt modelId="{85EC9BDF-488B-4640-ABD9-C9E0B99F2ED4}" type="parTrans" cxnId="{171DAE2D-D077-49F6-BB51-6E7624BAB1E3}">
      <dgm:prSet/>
      <dgm:spPr/>
      <dgm:t>
        <a:bodyPr/>
        <a:lstStyle/>
        <a:p>
          <a:endParaRPr lang="en-GB"/>
        </a:p>
      </dgm:t>
    </dgm:pt>
    <dgm:pt modelId="{755CFC54-77D3-4FBC-8086-3AF6D9FA828C}" type="sibTrans" cxnId="{171DAE2D-D077-49F6-BB51-6E7624BAB1E3}">
      <dgm:prSet/>
      <dgm:spPr/>
      <dgm:t>
        <a:bodyPr/>
        <a:lstStyle/>
        <a:p>
          <a:endParaRPr lang="en-GB"/>
        </a:p>
      </dgm:t>
    </dgm:pt>
    <dgm:pt modelId="{FC349B45-4C58-400F-B3CB-12AE70072123}" type="pres">
      <dgm:prSet presAssocID="{9B42ACE9-94C9-4F57-B708-F3353E9ECB23}" presName="cycle" presStyleCnt="0">
        <dgm:presLayoutVars>
          <dgm:dir/>
          <dgm:resizeHandles val="exact"/>
        </dgm:presLayoutVars>
      </dgm:prSet>
      <dgm:spPr/>
    </dgm:pt>
    <dgm:pt modelId="{DBF67782-E72C-425E-9965-D72E981271BD}" type="pres">
      <dgm:prSet presAssocID="{9B2A7784-A190-42C6-91CE-74CF227D74BC}" presName="node" presStyleLbl="node1" presStyleIdx="0" presStyleCnt="4">
        <dgm:presLayoutVars>
          <dgm:bulletEnabled val="1"/>
        </dgm:presLayoutVars>
      </dgm:prSet>
      <dgm:spPr/>
    </dgm:pt>
    <dgm:pt modelId="{45FA01B4-19C1-4A6F-8722-3C56B9D80CD9}" type="pres">
      <dgm:prSet presAssocID="{958BDEF3-2B29-41F3-ABA2-4A17CF806B47}" presName="sibTrans" presStyleLbl="sibTrans2D1" presStyleIdx="0" presStyleCnt="4"/>
      <dgm:spPr/>
    </dgm:pt>
    <dgm:pt modelId="{EA296217-80EE-4191-8631-2AB5549E4CAD}" type="pres">
      <dgm:prSet presAssocID="{958BDEF3-2B29-41F3-ABA2-4A17CF806B47}" presName="connectorText" presStyleLbl="sibTrans2D1" presStyleIdx="0" presStyleCnt="4"/>
      <dgm:spPr/>
    </dgm:pt>
    <dgm:pt modelId="{427B843A-35D8-4A5A-8F55-ADAEF33D40EC}" type="pres">
      <dgm:prSet presAssocID="{9ACB5314-BA00-4CF7-9E5E-235900BFDF67}" presName="node" presStyleLbl="node1" presStyleIdx="1" presStyleCnt="4">
        <dgm:presLayoutVars>
          <dgm:bulletEnabled val="1"/>
        </dgm:presLayoutVars>
      </dgm:prSet>
      <dgm:spPr/>
    </dgm:pt>
    <dgm:pt modelId="{23B0AD07-3CAB-40AA-9776-A02AB156E1A7}" type="pres">
      <dgm:prSet presAssocID="{21957F09-33ED-44CF-8A03-D4429D5A8F2B}" presName="sibTrans" presStyleLbl="sibTrans2D1" presStyleIdx="1" presStyleCnt="4"/>
      <dgm:spPr/>
    </dgm:pt>
    <dgm:pt modelId="{180DF702-C876-4624-8EB1-ACE5E2712230}" type="pres">
      <dgm:prSet presAssocID="{21957F09-33ED-44CF-8A03-D4429D5A8F2B}" presName="connectorText" presStyleLbl="sibTrans2D1" presStyleIdx="1" presStyleCnt="4"/>
      <dgm:spPr/>
    </dgm:pt>
    <dgm:pt modelId="{EE5135F4-AE5D-4495-8AC9-C060465FECA9}" type="pres">
      <dgm:prSet presAssocID="{7AAFA953-4407-4B29-AA31-6B35E9333F27}" presName="node" presStyleLbl="node1" presStyleIdx="2" presStyleCnt="4">
        <dgm:presLayoutVars>
          <dgm:bulletEnabled val="1"/>
        </dgm:presLayoutVars>
      </dgm:prSet>
      <dgm:spPr/>
    </dgm:pt>
    <dgm:pt modelId="{DD765CEE-B2FC-4806-A945-04A1AAA13821}" type="pres">
      <dgm:prSet presAssocID="{195C7B36-805B-4D7E-BC5B-7103B6DB2D08}" presName="sibTrans" presStyleLbl="sibTrans2D1" presStyleIdx="2" presStyleCnt="4"/>
      <dgm:spPr/>
    </dgm:pt>
    <dgm:pt modelId="{27E7AB71-523E-4732-B849-60EE0CDC58A5}" type="pres">
      <dgm:prSet presAssocID="{195C7B36-805B-4D7E-BC5B-7103B6DB2D08}" presName="connectorText" presStyleLbl="sibTrans2D1" presStyleIdx="2" presStyleCnt="4"/>
      <dgm:spPr/>
    </dgm:pt>
    <dgm:pt modelId="{2B6037A9-121E-43BF-88F3-BAA4C6C52836}" type="pres">
      <dgm:prSet presAssocID="{BC523275-1D12-4E0C-ADFB-0A84EF333903}" presName="node" presStyleLbl="node1" presStyleIdx="3" presStyleCnt="4">
        <dgm:presLayoutVars>
          <dgm:bulletEnabled val="1"/>
        </dgm:presLayoutVars>
      </dgm:prSet>
      <dgm:spPr/>
    </dgm:pt>
    <dgm:pt modelId="{E7706B73-B9F1-4418-BBD6-8CE5D21C92B9}" type="pres">
      <dgm:prSet presAssocID="{755CFC54-77D3-4FBC-8086-3AF6D9FA828C}" presName="sibTrans" presStyleLbl="sibTrans2D1" presStyleIdx="3" presStyleCnt="4"/>
      <dgm:spPr/>
    </dgm:pt>
    <dgm:pt modelId="{5D2E02B4-DA82-4E26-9DFB-861097E1A778}" type="pres">
      <dgm:prSet presAssocID="{755CFC54-77D3-4FBC-8086-3AF6D9FA828C}" presName="connectorText" presStyleLbl="sibTrans2D1" presStyleIdx="3" presStyleCnt="4"/>
      <dgm:spPr/>
    </dgm:pt>
  </dgm:ptLst>
  <dgm:cxnLst>
    <dgm:cxn modelId="{16C27208-DA0D-4230-BC7E-240CC48213D6}" type="presOf" srcId="{755CFC54-77D3-4FBC-8086-3AF6D9FA828C}" destId="{5D2E02B4-DA82-4E26-9DFB-861097E1A778}" srcOrd="1" destOrd="0" presId="urn:microsoft.com/office/officeart/2005/8/layout/cycle2"/>
    <dgm:cxn modelId="{51B67113-A223-4FD9-A017-7F19847A712D}" srcId="{9B42ACE9-94C9-4F57-B708-F3353E9ECB23}" destId="{9B2A7784-A190-42C6-91CE-74CF227D74BC}" srcOrd="0" destOrd="0" parTransId="{048D1A0F-0094-422C-BAAD-706013B8C45D}" sibTransId="{958BDEF3-2B29-41F3-ABA2-4A17CF806B47}"/>
    <dgm:cxn modelId="{B4AF7328-145E-480D-8229-176D78A502A2}" type="presOf" srcId="{21957F09-33ED-44CF-8A03-D4429D5A8F2B}" destId="{23B0AD07-3CAB-40AA-9776-A02AB156E1A7}" srcOrd="0" destOrd="0" presId="urn:microsoft.com/office/officeart/2005/8/layout/cycle2"/>
    <dgm:cxn modelId="{A15C0A29-AAF5-4C52-9F38-C92D314A8911}" type="presOf" srcId="{9B2A7784-A190-42C6-91CE-74CF227D74BC}" destId="{DBF67782-E72C-425E-9965-D72E981271BD}" srcOrd="0" destOrd="0" presId="urn:microsoft.com/office/officeart/2005/8/layout/cycle2"/>
    <dgm:cxn modelId="{171DAE2D-D077-49F6-BB51-6E7624BAB1E3}" srcId="{9B42ACE9-94C9-4F57-B708-F3353E9ECB23}" destId="{BC523275-1D12-4E0C-ADFB-0A84EF333903}" srcOrd="3" destOrd="0" parTransId="{85EC9BDF-488B-4640-ABD9-C9E0B99F2ED4}" sibTransId="{755CFC54-77D3-4FBC-8086-3AF6D9FA828C}"/>
    <dgm:cxn modelId="{C24BB738-779F-4723-89E0-5B18D49AF7FB}" type="presOf" srcId="{7AAFA953-4407-4B29-AA31-6B35E9333F27}" destId="{EE5135F4-AE5D-4495-8AC9-C060465FECA9}" srcOrd="0" destOrd="0" presId="urn:microsoft.com/office/officeart/2005/8/layout/cycle2"/>
    <dgm:cxn modelId="{03DD1B3E-4C5E-4157-B3B7-663AA67C939E}" type="presOf" srcId="{21957F09-33ED-44CF-8A03-D4429D5A8F2B}" destId="{180DF702-C876-4624-8EB1-ACE5E2712230}" srcOrd="1" destOrd="0" presId="urn:microsoft.com/office/officeart/2005/8/layout/cycle2"/>
    <dgm:cxn modelId="{8372CA60-95DA-430A-B9F7-F9D3251B049D}" type="presOf" srcId="{9B42ACE9-94C9-4F57-B708-F3353E9ECB23}" destId="{FC349B45-4C58-400F-B3CB-12AE70072123}" srcOrd="0" destOrd="0" presId="urn:microsoft.com/office/officeart/2005/8/layout/cycle2"/>
    <dgm:cxn modelId="{62C16656-A249-4CFD-870F-185A5A39F89C}" type="presOf" srcId="{958BDEF3-2B29-41F3-ABA2-4A17CF806B47}" destId="{45FA01B4-19C1-4A6F-8722-3C56B9D80CD9}" srcOrd="0" destOrd="0" presId="urn:microsoft.com/office/officeart/2005/8/layout/cycle2"/>
    <dgm:cxn modelId="{45CB7F57-F346-46F7-9BB6-3A9A8B2B7AE2}" type="presOf" srcId="{9ACB5314-BA00-4CF7-9E5E-235900BFDF67}" destId="{427B843A-35D8-4A5A-8F55-ADAEF33D40EC}" srcOrd="0" destOrd="0" presId="urn:microsoft.com/office/officeart/2005/8/layout/cycle2"/>
    <dgm:cxn modelId="{0B5DF687-C732-48CA-9EB3-B29C9FE07A83}" type="presOf" srcId="{195C7B36-805B-4D7E-BC5B-7103B6DB2D08}" destId="{DD765CEE-B2FC-4806-A945-04A1AAA13821}" srcOrd="0" destOrd="0" presId="urn:microsoft.com/office/officeart/2005/8/layout/cycle2"/>
    <dgm:cxn modelId="{70F24388-ADEF-4ED8-AE8D-364D8D7B89DD}" srcId="{9B42ACE9-94C9-4F57-B708-F3353E9ECB23}" destId="{7AAFA953-4407-4B29-AA31-6B35E9333F27}" srcOrd="2" destOrd="0" parTransId="{202EB954-D24A-4604-95C1-92426D917ADB}" sibTransId="{195C7B36-805B-4D7E-BC5B-7103B6DB2D08}"/>
    <dgm:cxn modelId="{4214FE94-2B0B-4AEC-82A0-2FD77837B659}" type="presOf" srcId="{958BDEF3-2B29-41F3-ABA2-4A17CF806B47}" destId="{EA296217-80EE-4191-8631-2AB5549E4CAD}" srcOrd="1" destOrd="0" presId="urn:microsoft.com/office/officeart/2005/8/layout/cycle2"/>
    <dgm:cxn modelId="{6EAF1A95-433B-4937-A287-908858B553E1}" type="presOf" srcId="{195C7B36-805B-4D7E-BC5B-7103B6DB2D08}" destId="{27E7AB71-523E-4732-B849-60EE0CDC58A5}" srcOrd="1" destOrd="0" presId="urn:microsoft.com/office/officeart/2005/8/layout/cycle2"/>
    <dgm:cxn modelId="{5DCBFDCF-134D-4D14-B048-0DF8E66A65BC}" type="presOf" srcId="{BC523275-1D12-4E0C-ADFB-0A84EF333903}" destId="{2B6037A9-121E-43BF-88F3-BAA4C6C52836}" srcOrd="0" destOrd="0" presId="urn:microsoft.com/office/officeart/2005/8/layout/cycle2"/>
    <dgm:cxn modelId="{B21661D7-3C21-4889-880F-0B66CD8675BD}" srcId="{9B42ACE9-94C9-4F57-B708-F3353E9ECB23}" destId="{9ACB5314-BA00-4CF7-9E5E-235900BFDF67}" srcOrd="1" destOrd="0" parTransId="{2D2B56E0-4806-4A87-B145-A2C8FEDAB2BE}" sibTransId="{21957F09-33ED-44CF-8A03-D4429D5A8F2B}"/>
    <dgm:cxn modelId="{95235AF5-0986-4FD1-B4C4-3CF5A8057EEC}" type="presOf" srcId="{755CFC54-77D3-4FBC-8086-3AF6D9FA828C}" destId="{E7706B73-B9F1-4418-BBD6-8CE5D21C92B9}" srcOrd="0" destOrd="0" presId="urn:microsoft.com/office/officeart/2005/8/layout/cycle2"/>
    <dgm:cxn modelId="{C6EAE47B-4CF5-4276-882F-F674520D6114}" type="presParOf" srcId="{FC349B45-4C58-400F-B3CB-12AE70072123}" destId="{DBF67782-E72C-425E-9965-D72E981271BD}" srcOrd="0" destOrd="0" presId="urn:microsoft.com/office/officeart/2005/8/layout/cycle2"/>
    <dgm:cxn modelId="{D86650C3-7553-4D49-A48A-018D652E4A08}" type="presParOf" srcId="{FC349B45-4C58-400F-B3CB-12AE70072123}" destId="{45FA01B4-19C1-4A6F-8722-3C56B9D80CD9}" srcOrd="1" destOrd="0" presId="urn:microsoft.com/office/officeart/2005/8/layout/cycle2"/>
    <dgm:cxn modelId="{6E405F65-75B1-40A8-BDCB-A1B252CDC70B}" type="presParOf" srcId="{45FA01B4-19C1-4A6F-8722-3C56B9D80CD9}" destId="{EA296217-80EE-4191-8631-2AB5549E4CAD}" srcOrd="0" destOrd="0" presId="urn:microsoft.com/office/officeart/2005/8/layout/cycle2"/>
    <dgm:cxn modelId="{0FB9C253-D8FD-438C-97E5-A24B4FAC2B54}" type="presParOf" srcId="{FC349B45-4C58-400F-B3CB-12AE70072123}" destId="{427B843A-35D8-4A5A-8F55-ADAEF33D40EC}" srcOrd="2" destOrd="0" presId="urn:microsoft.com/office/officeart/2005/8/layout/cycle2"/>
    <dgm:cxn modelId="{1E7F727B-5F23-4EF0-8710-DCE55410AD8D}" type="presParOf" srcId="{FC349B45-4C58-400F-B3CB-12AE70072123}" destId="{23B0AD07-3CAB-40AA-9776-A02AB156E1A7}" srcOrd="3" destOrd="0" presId="urn:microsoft.com/office/officeart/2005/8/layout/cycle2"/>
    <dgm:cxn modelId="{FE18B2B8-D7EC-4A79-872F-2D45087992CF}" type="presParOf" srcId="{23B0AD07-3CAB-40AA-9776-A02AB156E1A7}" destId="{180DF702-C876-4624-8EB1-ACE5E2712230}" srcOrd="0" destOrd="0" presId="urn:microsoft.com/office/officeart/2005/8/layout/cycle2"/>
    <dgm:cxn modelId="{8E03FE74-ADE2-45E3-8FEE-F0B132F3D1FC}" type="presParOf" srcId="{FC349B45-4C58-400F-B3CB-12AE70072123}" destId="{EE5135F4-AE5D-4495-8AC9-C060465FECA9}" srcOrd="4" destOrd="0" presId="urn:microsoft.com/office/officeart/2005/8/layout/cycle2"/>
    <dgm:cxn modelId="{07074C77-F8A9-4DD8-BC46-6874920074B2}" type="presParOf" srcId="{FC349B45-4C58-400F-B3CB-12AE70072123}" destId="{DD765CEE-B2FC-4806-A945-04A1AAA13821}" srcOrd="5" destOrd="0" presId="urn:microsoft.com/office/officeart/2005/8/layout/cycle2"/>
    <dgm:cxn modelId="{87568460-FC80-4537-BE78-3AC598C16E92}" type="presParOf" srcId="{DD765CEE-B2FC-4806-A945-04A1AAA13821}" destId="{27E7AB71-523E-4732-B849-60EE0CDC58A5}" srcOrd="0" destOrd="0" presId="urn:microsoft.com/office/officeart/2005/8/layout/cycle2"/>
    <dgm:cxn modelId="{0330FF01-8C12-475B-8ADC-13C445500AC2}" type="presParOf" srcId="{FC349B45-4C58-400F-B3CB-12AE70072123}" destId="{2B6037A9-121E-43BF-88F3-BAA4C6C52836}" srcOrd="6" destOrd="0" presId="urn:microsoft.com/office/officeart/2005/8/layout/cycle2"/>
    <dgm:cxn modelId="{6ACAB587-9D7C-4A7E-B6F5-326E2B6B2FF0}" type="presParOf" srcId="{FC349B45-4C58-400F-B3CB-12AE70072123}" destId="{E7706B73-B9F1-4418-BBD6-8CE5D21C92B9}" srcOrd="7" destOrd="0" presId="urn:microsoft.com/office/officeart/2005/8/layout/cycle2"/>
    <dgm:cxn modelId="{C304D55B-233C-411E-B031-13EC12F531CB}" type="presParOf" srcId="{E7706B73-B9F1-4418-BBD6-8CE5D21C92B9}" destId="{5D2E02B4-DA82-4E26-9DFB-861097E1A77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7782-E72C-425E-9965-D72E981271BD}">
      <dsp:nvSpPr>
        <dsp:cNvPr id="0" name=""/>
        <dsp:cNvSpPr/>
      </dsp:nvSpPr>
      <dsp:spPr>
        <a:xfrm>
          <a:off x="1546366" y="413784"/>
          <a:ext cx="1457494" cy="145749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Plan</a:t>
          </a:r>
        </a:p>
      </dsp:txBody>
      <dsp:txXfrm>
        <a:off x="1759811" y="627229"/>
        <a:ext cx="1030604" cy="1030604"/>
      </dsp:txXfrm>
    </dsp:sp>
    <dsp:sp modelId="{45FA01B4-19C1-4A6F-8722-3C56B9D80CD9}">
      <dsp:nvSpPr>
        <dsp:cNvPr id="0" name=""/>
        <dsp:cNvSpPr/>
      </dsp:nvSpPr>
      <dsp:spPr>
        <a:xfrm rot="2700000">
          <a:off x="2847256" y="1661964"/>
          <a:ext cx="386485" cy="4919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864236" y="1719352"/>
        <a:ext cx="270540" cy="295142"/>
      </dsp:txXfrm>
    </dsp:sp>
    <dsp:sp modelId="{427B843A-35D8-4A5A-8F55-ADAEF33D40EC}">
      <dsp:nvSpPr>
        <dsp:cNvPr id="0" name=""/>
        <dsp:cNvSpPr/>
      </dsp:nvSpPr>
      <dsp:spPr>
        <a:xfrm>
          <a:off x="3092606" y="1960024"/>
          <a:ext cx="1457494" cy="145749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Do </a:t>
          </a:r>
        </a:p>
      </dsp:txBody>
      <dsp:txXfrm>
        <a:off x="3306051" y="2173469"/>
        <a:ext cx="1030604" cy="1030604"/>
      </dsp:txXfrm>
    </dsp:sp>
    <dsp:sp modelId="{23B0AD07-3CAB-40AA-9776-A02AB156E1A7}">
      <dsp:nvSpPr>
        <dsp:cNvPr id="0" name=""/>
        <dsp:cNvSpPr/>
      </dsp:nvSpPr>
      <dsp:spPr>
        <a:xfrm rot="8100000">
          <a:off x="2862725" y="3208204"/>
          <a:ext cx="386485" cy="4919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2961690" y="3265592"/>
        <a:ext cx="270540" cy="295142"/>
      </dsp:txXfrm>
    </dsp:sp>
    <dsp:sp modelId="{EE5135F4-AE5D-4495-8AC9-C060465FECA9}">
      <dsp:nvSpPr>
        <dsp:cNvPr id="0" name=""/>
        <dsp:cNvSpPr/>
      </dsp:nvSpPr>
      <dsp:spPr>
        <a:xfrm>
          <a:off x="1546366" y="3506263"/>
          <a:ext cx="1457494" cy="145749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Review</a:t>
          </a:r>
        </a:p>
      </dsp:txBody>
      <dsp:txXfrm>
        <a:off x="1759811" y="3719708"/>
        <a:ext cx="1030604" cy="1030604"/>
      </dsp:txXfrm>
    </dsp:sp>
    <dsp:sp modelId="{DD765CEE-B2FC-4806-A945-04A1AAA13821}">
      <dsp:nvSpPr>
        <dsp:cNvPr id="0" name=""/>
        <dsp:cNvSpPr/>
      </dsp:nvSpPr>
      <dsp:spPr>
        <a:xfrm rot="13500000">
          <a:off x="1316485" y="3223673"/>
          <a:ext cx="386485" cy="4919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1415450" y="3363047"/>
        <a:ext cx="270540" cy="295142"/>
      </dsp:txXfrm>
    </dsp:sp>
    <dsp:sp modelId="{2B6037A9-121E-43BF-88F3-BAA4C6C52836}">
      <dsp:nvSpPr>
        <dsp:cNvPr id="0" name=""/>
        <dsp:cNvSpPr/>
      </dsp:nvSpPr>
      <dsp:spPr>
        <a:xfrm>
          <a:off x="126" y="1960024"/>
          <a:ext cx="1457494" cy="145749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Develop</a:t>
          </a:r>
        </a:p>
      </dsp:txBody>
      <dsp:txXfrm>
        <a:off x="213571" y="2173469"/>
        <a:ext cx="1030604" cy="1030604"/>
      </dsp:txXfrm>
    </dsp:sp>
    <dsp:sp modelId="{E7706B73-B9F1-4418-BBD6-8CE5D21C92B9}">
      <dsp:nvSpPr>
        <dsp:cNvPr id="0" name=""/>
        <dsp:cNvSpPr/>
      </dsp:nvSpPr>
      <dsp:spPr>
        <a:xfrm rot="18900000">
          <a:off x="1301016" y="1677433"/>
          <a:ext cx="386485" cy="4919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317996" y="1816807"/>
        <a:ext cx="270540" cy="2951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1FEA8-C10F-4E6D-8603-BD7A48FCFA56}"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CEE30-18B8-4FF1-BB9F-5B087DBBE49E}" type="slidenum">
              <a:rPr lang="en-GB" smtClean="0"/>
              <a:t>‹#›</a:t>
            </a:fld>
            <a:endParaRPr lang="en-GB"/>
          </a:p>
        </p:txBody>
      </p:sp>
    </p:spTree>
    <p:extLst>
      <p:ext uri="{BB962C8B-B14F-4D97-AF65-F5344CB8AC3E}">
        <p14:creationId xmlns:p14="http://schemas.microsoft.com/office/powerpoint/2010/main" val="26463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a:t>
            </a:fld>
            <a:endParaRPr lang="en-GB"/>
          </a:p>
        </p:txBody>
      </p:sp>
    </p:spTree>
    <p:extLst>
      <p:ext uri="{BB962C8B-B14F-4D97-AF65-F5344CB8AC3E}">
        <p14:creationId xmlns:p14="http://schemas.microsoft.com/office/powerpoint/2010/main" val="158593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18</a:t>
            </a:fld>
            <a:endParaRPr lang="en-GB"/>
          </a:p>
        </p:txBody>
      </p:sp>
    </p:spTree>
    <p:extLst>
      <p:ext uri="{BB962C8B-B14F-4D97-AF65-F5344CB8AC3E}">
        <p14:creationId xmlns:p14="http://schemas.microsoft.com/office/powerpoint/2010/main" val="113088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19</a:t>
            </a:fld>
            <a:endParaRPr lang="en-GB"/>
          </a:p>
        </p:txBody>
      </p:sp>
    </p:spTree>
    <p:extLst>
      <p:ext uri="{BB962C8B-B14F-4D97-AF65-F5344CB8AC3E}">
        <p14:creationId xmlns:p14="http://schemas.microsoft.com/office/powerpoint/2010/main" val="378912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 Do, Review, Develop - Slide</a:t>
            </a:r>
          </a:p>
        </p:txBody>
      </p:sp>
      <p:sp>
        <p:nvSpPr>
          <p:cNvPr id="4" name="Slide Number Placeholder 3"/>
          <p:cNvSpPr>
            <a:spLocks noGrp="1"/>
          </p:cNvSpPr>
          <p:nvPr>
            <p:ph type="sldNum" sz="quarter" idx="5"/>
          </p:nvPr>
        </p:nvSpPr>
        <p:spPr/>
        <p:txBody>
          <a:bodyPr/>
          <a:lstStyle/>
          <a:p>
            <a:fld id="{EDACEE30-18B8-4FF1-BB9F-5B087DBBE49E}" type="slidenum">
              <a:rPr lang="en-GB" smtClean="0"/>
              <a:t>6</a:t>
            </a:fld>
            <a:endParaRPr lang="en-GB"/>
          </a:p>
        </p:txBody>
      </p:sp>
    </p:spTree>
    <p:extLst>
      <p:ext uri="{BB962C8B-B14F-4D97-AF65-F5344CB8AC3E}">
        <p14:creationId xmlns:p14="http://schemas.microsoft.com/office/powerpoint/2010/main" val="304173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Experiential Learning is the process of learning by doing. </a:t>
            </a:r>
            <a:r>
              <a:rPr lang="en-GB"/>
              <a:t>By engaging students in hands-on experiences and reflection, they are better able to connect theories and knowledge learned in the classroom to real-world situations</a:t>
            </a:r>
          </a:p>
        </p:txBody>
      </p:sp>
      <p:sp>
        <p:nvSpPr>
          <p:cNvPr id="4" name="Slide Number Placeholder 3"/>
          <p:cNvSpPr>
            <a:spLocks noGrp="1"/>
          </p:cNvSpPr>
          <p:nvPr>
            <p:ph type="sldNum" sz="quarter" idx="5"/>
          </p:nvPr>
        </p:nvSpPr>
        <p:spPr/>
        <p:txBody>
          <a:bodyPr/>
          <a:lstStyle/>
          <a:p>
            <a:fld id="{EDACEE30-18B8-4FF1-BB9F-5B087DBBE49E}" type="slidenum">
              <a:rPr lang="en-GB" smtClean="0"/>
              <a:t>7</a:t>
            </a:fld>
            <a:endParaRPr lang="en-GB"/>
          </a:p>
        </p:txBody>
      </p:sp>
    </p:spTree>
    <p:extLst>
      <p:ext uri="{BB962C8B-B14F-4D97-AF65-F5344CB8AC3E}">
        <p14:creationId xmlns:p14="http://schemas.microsoft.com/office/powerpoint/2010/main" val="240131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an example of a reasonable adjustment, for example ensuring there is a BSL interpreter, space in the room for wheelchair access. Sensory toys, fidget toys can help with sensory needs.</a:t>
            </a:r>
          </a:p>
        </p:txBody>
      </p:sp>
      <p:sp>
        <p:nvSpPr>
          <p:cNvPr id="4" name="Slide Number Placeholder 3"/>
          <p:cNvSpPr>
            <a:spLocks noGrp="1"/>
          </p:cNvSpPr>
          <p:nvPr>
            <p:ph type="sldNum" sz="quarter" idx="5"/>
          </p:nvPr>
        </p:nvSpPr>
        <p:spPr/>
        <p:txBody>
          <a:bodyPr/>
          <a:lstStyle/>
          <a:p>
            <a:fld id="{EDACEE30-18B8-4FF1-BB9F-5B087DBBE49E}" type="slidenum">
              <a:rPr lang="en-GB" smtClean="0"/>
              <a:t>9</a:t>
            </a:fld>
            <a:endParaRPr lang="en-GB"/>
          </a:p>
        </p:txBody>
      </p:sp>
    </p:spTree>
    <p:extLst>
      <p:ext uri="{BB962C8B-B14F-4D97-AF65-F5344CB8AC3E}">
        <p14:creationId xmlns:p14="http://schemas.microsoft.com/office/powerpoint/2010/main" val="216947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 young person’s interests – Example a young person was interested in Mario Cart video game and wanted to complete this so the tutor used SMART targets with the young person to help them identify how they could achieve their goal. The SMART targets were being assessed and this gave him a learning outcome alongside his hobby. </a:t>
            </a:r>
          </a:p>
        </p:txBody>
      </p:sp>
      <p:sp>
        <p:nvSpPr>
          <p:cNvPr id="4" name="Slide Number Placeholder 3"/>
          <p:cNvSpPr>
            <a:spLocks noGrp="1"/>
          </p:cNvSpPr>
          <p:nvPr>
            <p:ph type="sldNum" sz="quarter" idx="5"/>
          </p:nvPr>
        </p:nvSpPr>
        <p:spPr/>
        <p:txBody>
          <a:bodyPr/>
          <a:lstStyle/>
          <a:p>
            <a:fld id="{EDACEE30-18B8-4FF1-BB9F-5B087DBBE49E}" type="slidenum">
              <a:rPr lang="en-GB" smtClean="0"/>
              <a:t>11</a:t>
            </a:fld>
            <a:endParaRPr lang="en-GB"/>
          </a:p>
        </p:txBody>
      </p:sp>
    </p:spTree>
    <p:extLst>
      <p:ext uri="{BB962C8B-B14F-4D97-AF65-F5344CB8AC3E}">
        <p14:creationId xmlns:p14="http://schemas.microsoft.com/office/powerpoint/2010/main" val="255389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12</a:t>
            </a:fld>
            <a:endParaRPr lang="en-GB"/>
          </a:p>
        </p:txBody>
      </p:sp>
    </p:spTree>
    <p:extLst>
      <p:ext uri="{BB962C8B-B14F-4D97-AF65-F5344CB8AC3E}">
        <p14:creationId xmlns:p14="http://schemas.microsoft.com/office/powerpoint/2010/main" val="180813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Adults can continue to learn as well, young people use the internet for information and adults can too.</a:t>
            </a:r>
          </a:p>
        </p:txBody>
      </p:sp>
      <p:sp>
        <p:nvSpPr>
          <p:cNvPr id="4" name="Slide Number Placeholder 3"/>
          <p:cNvSpPr>
            <a:spLocks noGrp="1"/>
          </p:cNvSpPr>
          <p:nvPr>
            <p:ph type="sldNum" sz="quarter" idx="5"/>
          </p:nvPr>
        </p:nvSpPr>
        <p:spPr/>
        <p:txBody>
          <a:bodyPr/>
          <a:lstStyle/>
          <a:p>
            <a:fld id="{EDACEE30-18B8-4FF1-BB9F-5B087DBBE49E}" type="slidenum">
              <a:rPr lang="en-GB" smtClean="0"/>
              <a:t>13</a:t>
            </a:fld>
            <a:endParaRPr lang="en-GB"/>
          </a:p>
        </p:txBody>
      </p:sp>
    </p:spTree>
    <p:extLst>
      <p:ext uri="{BB962C8B-B14F-4D97-AF65-F5344CB8AC3E}">
        <p14:creationId xmlns:p14="http://schemas.microsoft.com/office/powerpoint/2010/main" val="331858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15</a:t>
            </a:fld>
            <a:endParaRPr lang="en-GB"/>
          </a:p>
        </p:txBody>
      </p:sp>
    </p:spTree>
    <p:extLst>
      <p:ext uri="{BB962C8B-B14F-4D97-AF65-F5344CB8AC3E}">
        <p14:creationId xmlns:p14="http://schemas.microsoft.com/office/powerpoint/2010/main" val="170147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EE30-18B8-4FF1-BB9F-5B087DBBE49E}" type="slidenum">
              <a:rPr lang="en-GB" smtClean="0"/>
              <a:t>16</a:t>
            </a:fld>
            <a:endParaRPr lang="en-GB"/>
          </a:p>
        </p:txBody>
      </p:sp>
    </p:spTree>
    <p:extLst>
      <p:ext uri="{BB962C8B-B14F-4D97-AF65-F5344CB8AC3E}">
        <p14:creationId xmlns:p14="http://schemas.microsoft.com/office/powerpoint/2010/main" val="87840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4586-B5B6-F799-5406-E733E0ABAE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AE842D-92F7-7393-4B46-7556437F4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24EBE6-D4F1-65D7-6B15-BCAA1E6D0EFD}"/>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8347FC04-0CA4-628A-E920-5400B38FA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17979-402C-79FE-0546-FB517127BED7}"/>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81974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5F0B-A533-0118-BB1D-C6BA9085E5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B96222-4210-5F08-0C87-3EAD0A4B5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E8B7C-64CC-9EA4-641E-CF8DEBB6C197}"/>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52D2AF38-2AFD-9268-773C-BFBBA7C5F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AF8A7-6D48-DD8C-BBBF-916121A4D36F}"/>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107339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82449-13F4-8A22-8363-3F32B4C90D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90B1F2-DB62-7A92-DCCC-4EBBA85AE6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3C512-A880-BE47-38BD-879E699E034B}"/>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2C3BE0F0-5613-F39A-73B5-805D65194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A6065-9B03-B99B-8D71-C63E956F8FF1}"/>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7656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885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5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391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788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734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061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8636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48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B2A-6F01-D9A4-48CF-E547B98DF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8B3BBA-32A3-4269-64F2-0C88A34A7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8604F-0011-9707-F0B8-EDA145A3C1A4}"/>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A64A36F4-B8C0-3F32-FE98-7AFC86EC3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035D93-5F11-AA8A-DA65-56809A746284}"/>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3526444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2191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51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83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F99-14B6-769B-4E44-F8835EC5A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E093B2B-9DD1-E265-5F5A-A99C0FCBF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CFC9E1-3A21-0DB4-D0BF-F4CF9C259683}"/>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3AEEC544-84A2-DD22-C21D-69BA16168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7BDE0-A673-7B52-4795-80192AB381C9}"/>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333751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4D4B-C926-4BA4-F2A7-E3B0EF11F7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4E2FA7-BE4A-7BF4-A752-B9ACC0F29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F2C12D-1D37-318D-D499-849CADD2DE95}"/>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C65EDCF5-C32A-1DE3-8D87-B1D6675AC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EFD062-2E97-6FF1-8E1B-631AD8F1D59B}"/>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79126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FB56-BF98-D5F0-0081-963767289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9E657E-7FD7-9E12-C4B2-DFD3FE3F8E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BF688-1BE8-E3DB-1221-26A5A2B62A57}"/>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EB691E04-1552-1B0E-C162-06F255209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D02AE-1A6D-2ED7-90B8-1E12A120830A}"/>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1956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DFC5-FC94-0AAB-76FF-4EB5421BDF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62D7D-B8C3-1350-CB06-FA1CA0E37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2A2AF4-B0C4-852E-F3EA-E39542592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7C7666-0C53-36B6-ADBC-7698C74FA259}"/>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6" name="Footer Placeholder 5">
            <a:extLst>
              <a:ext uri="{FF2B5EF4-FFF2-40B4-BE49-F238E27FC236}">
                <a16:creationId xmlns:a16="http://schemas.microsoft.com/office/drawing/2014/main" id="{FC23DF23-A856-2A03-F142-3CEE42D6E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856364-4266-05FE-AF8B-CE1E0D3AD492}"/>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352896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9307-9AEC-A444-C882-116C74AFE0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F6646-7A21-8305-5921-81E23497CF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5DEE7-F175-0658-9DEF-899382620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6AC86B-2C65-ED2B-5ECE-0FB0E4D4E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923DC-955D-44AA-C85E-D3782C5CB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B16E7E-94C7-E21F-6AD9-CA7DCF7D3372}"/>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8" name="Footer Placeholder 7">
            <a:extLst>
              <a:ext uri="{FF2B5EF4-FFF2-40B4-BE49-F238E27FC236}">
                <a16:creationId xmlns:a16="http://schemas.microsoft.com/office/drawing/2014/main" id="{9F27EC36-60E5-2694-A0A1-32CF8BB404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36F1A9-BAC7-D1AD-E487-D3972C43905D}"/>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2611238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15C4-5F93-9C3E-6C2E-E58411297A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B6A8FB-54FD-FB06-020F-763E5647FA8C}"/>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4" name="Footer Placeholder 3">
            <a:extLst>
              <a:ext uri="{FF2B5EF4-FFF2-40B4-BE49-F238E27FC236}">
                <a16:creationId xmlns:a16="http://schemas.microsoft.com/office/drawing/2014/main" id="{46DAE73D-E3F5-F70B-DC24-5CB31FA734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BF3768-5DB0-6C4D-41DD-FFFE74AFD953}"/>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4191477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AA1A3-D1A0-111D-677A-1498EE4B32DC}"/>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3" name="Footer Placeholder 2">
            <a:extLst>
              <a:ext uri="{FF2B5EF4-FFF2-40B4-BE49-F238E27FC236}">
                <a16:creationId xmlns:a16="http://schemas.microsoft.com/office/drawing/2014/main" id="{92B69845-D456-D81B-605A-C98C5A6407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E07E3F-3915-CEED-FB99-07CBE1D1EE52}"/>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414808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B276-A1F2-4D1C-3C51-67E1545F6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F8A796-ED5B-9B3F-3ACF-5329758D9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FD4D9-942F-BCB8-6387-C33A03DBF3FC}"/>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366EEB8D-DCCF-FAE2-3CA0-E4FBA5B3F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203CF-F55A-E7CE-49A5-DF39A3B19BE2}"/>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71442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8515-BEC0-C649-DABC-96FA422BD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6202D6-AD2A-D5BD-E690-7B5918750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E069EF-F8BF-0CCE-35FC-22EE1D20E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18FC9-7925-AB05-4DE2-BC11D557EBC4}"/>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6" name="Footer Placeholder 5">
            <a:extLst>
              <a:ext uri="{FF2B5EF4-FFF2-40B4-BE49-F238E27FC236}">
                <a16:creationId xmlns:a16="http://schemas.microsoft.com/office/drawing/2014/main" id="{F8B2D66C-0ADD-D1FD-82F9-1E3F83DF8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CB5279-A89E-C455-4EF0-CF3C148842CA}"/>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362271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09EB-2BBA-EE11-A26F-52C2A1456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2D2087-4C0C-EC7B-5123-52CA46F95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9BFF2E-486B-C023-8242-79DD48D18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5713E-7987-0259-3DBD-7927AB0A9946}"/>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6" name="Footer Placeholder 5">
            <a:extLst>
              <a:ext uri="{FF2B5EF4-FFF2-40B4-BE49-F238E27FC236}">
                <a16:creationId xmlns:a16="http://schemas.microsoft.com/office/drawing/2014/main" id="{0E87C42E-13B0-01C3-6548-6C292DCD40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CF20D-3438-751E-02E6-81511C93357B}"/>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347564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423D-BAA3-A040-FCF3-BEDCFC48BC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B6D1C-E869-3D68-9FF7-D95C1968F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97B177-E906-E0E2-814E-C2B4F686B911}"/>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12379C3D-312A-7B58-6D66-ED5BCECDC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731D2-F82C-86B7-ECBC-7E825DECFEDD}"/>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200553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C381C-D15A-2D30-8158-704D62FF4E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FFA91F-56CD-63C5-123B-8329B37AD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520AFF-8506-FB50-715C-295839E2327D}"/>
              </a:ext>
            </a:extLst>
          </p:cNvPr>
          <p:cNvSpPr>
            <a:spLocks noGrp="1"/>
          </p:cNvSpPr>
          <p:nvPr>
            <p:ph type="dt" sz="half" idx="10"/>
          </p:nvPr>
        </p:nvSpPr>
        <p:spPr/>
        <p:txBody>
          <a:body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7E893C14-99D9-08E0-42CF-5C57A0967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41C8B3-97AD-0C3A-8248-98B0780AE196}"/>
              </a:ext>
            </a:extLst>
          </p:cNvPr>
          <p:cNvSpPr>
            <a:spLocks noGrp="1"/>
          </p:cNvSpPr>
          <p:nvPr>
            <p:ph type="sldNum" sz="quarter" idx="12"/>
          </p:nvPr>
        </p:nvSpPr>
        <p:spPr/>
        <p:txBody>
          <a:bodyPr/>
          <a:lstStyle/>
          <a:p>
            <a:fld id="{025D5099-B649-4FF6-B112-FF4228A1FA01}" type="slidenum">
              <a:rPr lang="en-GB" smtClean="0"/>
              <a:t>‹#›</a:t>
            </a:fld>
            <a:endParaRPr lang="en-GB"/>
          </a:p>
        </p:txBody>
      </p:sp>
    </p:spTree>
    <p:extLst>
      <p:ext uri="{BB962C8B-B14F-4D97-AF65-F5344CB8AC3E}">
        <p14:creationId xmlns:p14="http://schemas.microsoft.com/office/powerpoint/2010/main" val="41086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AB7D-8A38-5720-6017-3AC76B762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4ED806-C4D0-467A-A595-FE2DB239DE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F45795-2D6A-214F-C6F0-293689F531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D605A0-0E5C-82E7-9E5E-13F35245E852}"/>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6" name="Footer Placeholder 5">
            <a:extLst>
              <a:ext uri="{FF2B5EF4-FFF2-40B4-BE49-F238E27FC236}">
                <a16:creationId xmlns:a16="http://schemas.microsoft.com/office/drawing/2014/main" id="{BDEDBBA0-6165-C400-5784-58CBF5AB99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54C06-5D09-9093-686C-439B570060C0}"/>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162796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40E-8B20-8D9F-AFE6-CED30EED15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6EF707-9FC4-420B-9B49-1A6D110E3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9D53D-8AA5-75D1-42DE-14A4001DF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756BC-499E-BB02-526D-77BB430C8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D85ABA-2EE3-46C5-794F-1F7F10B953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161071-8237-D09A-1D44-B4510078706B}"/>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8" name="Footer Placeholder 7">
            <a:extLst>
              <a:ext uri="{FF2B5EF4-FFF2-40B4-BE49-F238E27FC236}">
                <a16:creationId xmlns:a16="http://schemas.microsoft.com/office/drawing/2014/main" id="{2DFFDE60-5A32-2C37-2CBA-1CC4820FC3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FFEDDB-4E96-66C0-6E33-200AAD4852F1}"/>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16600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802D-8618-0FF7-AD28-5DCF092CA4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F6D3A-6A36-33A4-15E3-44FF5A07CAA3}"/>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4" name="Footer Placeholder 3">
            <a:extLst>
              <a:ext uri="{FF2B5EF4-FFF2-40B4-BE49-F238E27FC236}">
                <a16:creationId xmlns:a16="http://schemas.microsoft.com/office/drawing/2014/main" id="{BB256661-F0B7-ED13-F586-5DAB0C33C9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001563-B59B-B015-F8CB-6ECAD0FA0439}"/>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08330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36BDB-8A72-7EEA-3213-84F674C29F5D}"/>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3" name="Footer Placeholder 2">
            <a:extLst>
              <a:ext uri="{FF2B5EF4-FFF2-40B4-BE49-F238E27FC236}">
                <a16:creationId xmlns:a16="http://schemas.microsoft.com/office/drawing/2014/main" id="{F8066233-6CBA-EA2E-5F0C-D6EE9FB00F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E0E84A-AA92-D7B0-B8D1-B1BE0E373871}"/>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82664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733D-ED0A-76E0-241F-6C3782C12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3B8C22-0ECB-2635-2296-A2642DA99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1AC587-922D-E1F4-184D-950B5186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D189C-1F26-2F93-87D9-482AB194F0B8}"/>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6" name="Footer Placeholder 5">
            <a:extLst>
              <a:ext uri="{FF2B5EF4-FFF2-40B4-BE49-F238E27FC236}">
                <a16:creationId xmlns:a16="http://schemas.microsoft.com/office/drawing/2014/main" id="{FAEC70D3-D49A-B960-168A-2173528884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05227-F265-0E49-35DC-4ADA86BD918E}"/>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3507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F5B1-6BCE-A5EC-B1A6-DCE989678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B3ED11-3324-33AB-C4DF-81B4C681C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521294-6AD5-6693-95D1-2B1B29C6A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419AF-6A01-9E84-8935-734ABEF0A05D}"/>
              </a:ext>
            </a:extLst>
          </p:cNvPr>
          <p:cNvSpPr>
            <a:spLocks noGrp="1"/>
          </p:cNvSpPr>
          <p:nvPr>
            <p:ph type="dt" sz="half" idx="10"/>
          </p:nvPr>
        </p:nvSpPr>
        <p:spPr/>
        <p:txBody>
          <a:bodyPr/>
          <a:lstStyle/>
          <a:p>
            <a:fld id="{BFCA3BA7-4195-4D13-AD2F-8E4A38251C23}" type="datetimeFigureOut">
              <a:rPr lang="en-GB" smtClean="0"/>
              <a:t>05/06/2024</a:t>
            </a:fld>
            <a:endParaRPr lang="en-GB"/>
          </a:p>
        </p:txBody>
      </p:sp>
      <p:sp>
        <p:nvSpPr>
          <p:cNvPr id="6" name="Footer Placeholder 5">
            <a:extLst>
              <a:ext uri="{FF2B5EF4-FFF2-40B4-BE49-F238E27FC236}">
                <a16:creationId xmlns:a16="http://schemas.microsoft.com/office/drawing/2014/main" id="{17130F5C-60A9-DE12-3765-4EA376511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52DFED-8EA8-32BE-6343-B5322274B7B4}"/>
              </a:ext>
            </a:extLst>
          </p:cNvPr>
          <p:cNvSpPr>
            <a:spLocks noGrp="1"/>
          </p:cNvSpPr>
          <p:nvPr>
            <p:ph type="sldNum" sz="quarter" idx="12"/>
          </p:nvPr>
        </p:nvSpPr>
        <p:spPr/>
        <p:txBody>
          <a:bodyPr/>
          <a:lstStyle/>
          <a:p>
            <a:fld id="{C6594AEA-41F6-44CE-90BD-310E038BBACF}" type="slidenum">
              <a:rPr lang="en-GB" smtClean="0"/>
              <a:t>‹#›</a:t>
            </a:fld>
            <a:endParaRPr lang="en-GB"/>
          </a:p>
        </p:txBody>
      </p:sp>
    </p:spTree>
    <p:extLst>
      <p:ext uri="{BB962C8B-B14F-4D97-AF65-F5344CB8AC3E}">
        <p14:creationId xmlns:p14="http://schemas.microsoft.com/office/powerpoint/2010/main" val="261740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32045-B940-F028-DC66-CB0480E90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FC80D7-F779-AD76-A52F-C021BD6E8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1542CE-1249-DB98-58BB-10E4DD043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A3BA7-4195-4D13-AD2F-8E4A38251C23}" type="datetimeFigureOut">
              <a:rPr lang="en-GB" smtClean="0"/>
              <a:t>05/06/2024</a:t>
            </a:fld>
            <a:endParaRPr lang="en-GB"/>
          </a:p>
        </p:txBody>
      </p:sp>
      <p:sp>
        <p:nvSpPr>
          <p:cNvPr id="5" name="Footer Placeholder 4">
            <a:extLst>
              <a:ext uri="{FF2B5EF4-FFF2-40B4-BE49-F238E27FC236}">
                <a16:creationId xmlns:a16="http://schemas.microsoft.com/office/drawing/2014/main" id="{AFC39DF9-1C4F-4BDA-6C59-9BA9445FD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055BD1-B972-5936-74F3-3DE076171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94AEA-41F6-44CE-90BD-310E038BBACF}" type="slidenum">
              <a:rPr lang="en-GB" smtClean="0"/>
              <a:t>‹#›</a:t>
            </a:fld>
            <a:endParaRPr lang="en-GB"/>
          </a:p>
        </p:txBody>
      </p:sp>
    </p:spTree>
    <p:extLst>
      <p:ext uri="{BB962C8B-B14F-4D97-AF65-F5344CB8AC3E}">
        <p14:creationId xmlns:p14="http://schemas.microsoft.com/office/powerpoint/2010/main" val="53726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10671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F9FAC-B960-A7F1-AA22-A41BA36D5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B5F998-D11C-BF2F-DEF1-7D52B463B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3D5353-FB1E-3CAD-C4A3-C6F80408F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139FD2-81E3-41FF-892D-D6C2C746DFBB}" type="datetimeFigureOut">
              <a:rPr lang="en-GB" smtClean="0"/>
              <a:t>05/06/2024</a:t>
            </a:fld>
            <a:endParaRPr lang="en-GB"/>
          </a:p>
        </p:txBody>
      </p:sp>
      <p:sp>
        <p:nvSpPr>
          <p:cNvPr id="5" name="Footer Placeholder 4">
            <a:extLst>
              <a:ext uri="{FF2B5EF4-FFF2-40B4-BE49-F238E27FC236}">
                <a16:creationId xmlns:a16="http://schemas.microsoft.com/office/drawing/2014/main" id="{8890A805-2B30-FBE3-DDD2-E11BB9F61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011401D-3141-D5DC-8415-021DCDAF5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5D5099-B649-4FF6-B112-FF4228A1FA01}" type="slidenum">
              <a:rPr lang="en-GB" smtClean="0"/>
              <a:t>‹#›</a:t>
            </a:fld>
            <a:endParaRPr lang="en-GB"/>
          </a:p>
        </p:txBody>
      </p:sp>
    </p:spTree>
    <p:extLst>
      <p:ext uri="{BB962C8B-B14F-4D97-AF65-F5344CB8AC3E}">
        <p14:creationId xmlns:p14="http://schemas.microsoft.com/office/powerpoint/2010/main" val="22471113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92ivgabfdPQ?feature=oembed" TargetMode="External"/><Relationship Id="rId5" Type="http://schemas.openxmlformats.org/officeDocument/2006/relationships/image" Target="../media/image12.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r1Gy5YjBMvk?feature=oembed" TargetMode="External"/><Relationship Id="rId5" Type="http://schemas.openxmlformats.org/officeDocument/2006/relationships/image" Target="../media/image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74AD4-A01F-CDDF-AACD-29428D359542}"/>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rPr>
              <a:t>Learning Together</a:t>
            </a:r>
          </a:p>
        </p:txBody>
      </p:sp>
      <p:sp>
        <p:nvSpPr>
          <p:cNvPr id="3" name="TextBox 2">
            <a:extLst>
              <a:ext uri="{FF2B5EF4-FFF2-40B4-BE49-F238E27FC236}">
                <a16:creationId xmlns:a16="http://schemas.microsoft.com/office/drawing/2014/main" id="{C8AC540F-9FCD-7F77-5B20-3058A2DEBD6B}"/>
              </a:ext>
            </a:extLst>
          </p:cNvPr>
          <p:cNvSpPr txBox="1"/>
          <p:nvPr/>
        </p:nvSpPr>
        <p:spPr>
          <a:xfrm>
            <a:off x="2426447" y="6019391"/>
            <a:ext cx="7315199" cy="365125"/>
          </a:xfrm>
          <a:prstGeom prst="rect">
            <a:avLst/>
          </a:prstGeom>
        </p:spPr>
        <p:txBody>
          <a:bodyPr vert="horz" lIns="91440" tIns="45720" rIns="91440" bIns="45720" rtlCol="0" anchor="t">
            <a:normAutofit/>
          </a:bodyPr>
          <a:lstStyle/>
          <a:p>
            <a:pPr algn="ctr">
              <a:lnSpc>
                <a:spcPct val="90000"/>
              </a:lnSpc>
              <a:spcBef>
                <a:spcPts val="1000"/>
              </a:spcBef>
            </a:pPr>
            <a:r>
              <a:rPr lang="en-US" sz="1600">
                <a:solidFill>
                  <a:schemeClr val="tx1">
                    <a:lumMod val="85000"/>
                    <a:lumOff val="15000"/>
                  </a:schemeClr>
                </a:solidFill>
              </a:rPr>
              <a:t>Heidi Merrick-Pell (DRAGONS) &amp; Kim Hipperson (Provide CIC)</a:t>
            </a:r>
          </a:p>
        </p:txBody>
      </p:sp>
      <p:pic>
        <p:nvPicPr>
          <p:cNvPr id="4" name="Picture 3">
            <a:extLst>
              <a:ext uri="{FF2B5EF4-FFF2-40B4-BE49-F238E27FC236}">
                <a16:creationId xmlns:a16="http://schemas.microsoft.com/office/drawing/2014/main" id="{7398CD53-990C-8D07-C8C6-77CB1404811F}"/>
              </a:ext>
              <a:ext uri="{C183D7F6-B498-43B3-948B-1728B52AA6E4}">
                <adec:decorative xmlns:adec="http://schemas.microsoft.com/office/drawing/2017/decorative" val="1"/>
              </a:ext>
            </a:extLst>
          </p:cNvPr>
          <p:cNvPicPr>
            <a:picLocks noChangeAspect="1"/>
          </p:cNvPicPr>
          <p:nvPr/>
        </p:nvPicPr>
        <p:blipFill rotWithShape="1">
          <a:blip r:embed="rId3"/>
          <a:srcRect t="141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7" name="Star: 5 Points 6">
            <a:extLst>
              <a:ext uri="{FF2B5EF4-FFF2-40B4-BE49-F238E27FC236}">
                <a16:creationId xmlns:a16="http://schemas.microsoft.com/office/drawing/2014/main" id="{5613B121-57CF-AD9A-AEC8-11B057B397EA}"/>
              </a:ext>
              <a:ext uri="{C183D7F6-B498-43B3-948B-1728B52AA6E4}">
                <adec:decorative xmlns:adec="http://schemas.microsoft.com/office/drawing/2017/decorative" val="1"/>
              </a:ext>
            </a:extLst>
          </p:cNvPr>
          <p:cNvSpPr/>
          <p:nvPr/>
        </p:nvSpPr>
        <p:spPr>
          <a:xfrm>
            <a:off x="181232" y="6351373"/>
            <a:ext cx="296563" cy="337751"/>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5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9FD5-D24E-E090-DE45-87D3ADF5D651}"/>
              </a:ext>
            </a:extLst>
          </p:cNvPr>
          <p:cNvSpPr>
            <a:spLocks noGrp="1"/>
          </p:cNvSpPr>
          <p:nvPr>
            <p:ph type="title"/>
          </p:nvPr>
        </p:nvSpPr>
        <p:spPr>
          <a:xfrm>
            <a:off x="737286" y="1145059"/>
            <a:ext cx="10515600" cy="895460"/>
          </a:xfrm>
        </p:spPr>
        <p:txBody>
          <a:bodyPr>
            <a:normAutofit/>
          </a:bodyPr>
          <a:lstStyle/>
          <a:p>
            <a:pPr marL="457200" indent="-457200">
              <a:buFont typeface="Wingdings" panose="05000000000000000000" pitchFamily="2" charset="2"/>
              <a:buChar char="Ø"/>
            </a:pPr>
            <a:r>
              <a:rPr lang="en-GB" sz="2800" b="1" dirty="0"/>
              <a:t>Patience is Key</a:t>
            </a:r>
          </a:p>
        </p:txBody>
      </p:sp>
      <p:sp>
        <p:nvSpPr>
          <p:cNvPr id="3" name="Content Placeholder 2">
            <a:extLst>
              <a:ext uri="{FF2B5EF4-FFF2-40B4-BE49-F238E27FC236}">
                <a16:creationId xmlns:a16="http://schemas.microsoft.com/office/drawing/2014/main" id="{B1FA7104-0A39-7A7A-516D-2E751FDB7F7A}"/>
              </a:ext>
            </a:extLst>
          </p:cNvPr>
          <p:cNvSpPr>
            <a:spLocks noGrp="1"/>
          </p:cNvSpPr>
          <p:nvPr>
            <p:ph idx="1"/>
          </p:nvPr>
        </p:nvSpPr>
        <p:spPr>
          <a:xfrm>
            <a:off x="737286" y="2099208"/>
            <a:ext cx="10515600" cy="4351338"/>
          </a:xfrm>
        </p:spPr>
        <p:txBody>
          <a:bodyPr>
            <a:normAutofit/>
          </a:bodyPr>
          <a:lstStyle/>
          <a:p>
            <a:pPr>
              <a:lnSpc>
                <a:spcPct val="150000"/>
              </a:lnSpc>
            </a:pPr>
            <a:r>
              <a:rPr lang="en-GB" sz="2000" dirty="0"/>
              <a:t>Everybody learns at a different pace, and some may take more time than others. </a:t>
            </a:r>
          </a:p>
          <a:p>
            <a:pPr>
              <a:lnSpc>
                <a:spcPct val="150000"/>
              </a:lnSpc>
            </a:pPr>
            <a:r>
              <a:rPr lang="en-GB" sz="2000" dirty="0"/>
              <a:t>People with Special Educational Needs and Disabilities (SEND) may need additional time and support: </a:t>
            </a:r>
          </a:p>
          <a:p>
            <a:pPr>
              <a:lnSpc>
                <a:spcPct val="150000"/>
              </a:lnSpc>
            </a:pPr>
            <a:r>
              <a:rPr lang="en-GB" sz="2000" dirty="0"/>
              <a:t>Information may need to be repeated more than once before it is understood.</a:t>
            </a:r>
          </a:p>
          <a:p>
            <a:pPr>
              <a:lnSpc>
                <a:spcPct val="150000"/>
              </a:lnSpc>
            </a:pPr>
            <a:r>
              <a:rPr lang="en-GB" sz="2000" dirty="0"/>
              <a:t>Use language that your audience find easy to understand. </a:t>
            </a:r>
          </a:p>
          <a:p>
            <a:pPr>
              <a:lnSpc>
                <a:spcPct val="150000"/>
              </a:lnSpc>
            </a:pPr>
            <a:r>
              <a:rPr lang="en-GB" sz="2000" dirty="0"/>
              <a:t>Try not to get frustrated.</a:t>
            </a:r>
          </a:p>
          <a:p>
            <a:pPr>
              <a:lnSpc>
                <a:spcPct val="150000"/>
              </a:lnSpc>
            </a:pPr>
            <a:r>
              <a:rPr lang="en-GB" sz="2000" dirty="0"/>
              <a:t>Clarify that students have understood before moving on.</a:t>
            </a:r>
          </a:p>
        </p:txBody>
      </p:sp>
      <p:sp>
        <p:nvSpPr>
          <p:cNvPr id="4" name="TextBox 3">
            <a:extLst>
              <a:ext uri="{FF2B5EF4-FFF2-40B4-BE49-F238E27FC236}">
                <a16:creationId xmlns:a16="http://schemas.microsoft.com/office/drawing/2014/main" id="{6F5239D3-1C95-4B02-D0C8-9B0007E8F046}"/>
              </a:ext>
            </a:extLst>
          </p:cNvPr>
          <p:cNvSpPr txBox="1"/>
          <p:nvPr/>
        </p:nvSpPr>
        <p:spPr>
          <a:xfrm>
            <a:off x="164757" y="197708"/>
            <a:ext cx="10593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n-ea"/>
                <a:cs typeface="+mn-cs"/>
              </a:rPr>
              <a:t>Making Learning Accessible to All</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7774300-D102-B226-DD9F-45B5C4E2CF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99930" y="5922939"/>
            <a:ext cx="1109568" cy="762066"/>
          </a:xfrm>
          <a:prstGeom prst="rect">
            <a:avLst/>
          </a:prstGeom>
        </p:spPr>
      </p:pic>
      <p:pic>
        <p:nvPicPr>
          <p:cNvPr id="6" name="Picture 5">
            <a:extLst>
              <a:ext uri="{FF2B5EF4-FFF2-40B4-BE49-F238E27FC236}">
                <a16:creationId xmlns:a16="http://schemas.microsoft.com/office/drawing/2014/main" id="{BA398424-B7AD-F63C-75C3-1225578A0F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91639" y="6153212"/>
            <a:ext cx="566977" cy="414564"/>
          </a:xfrm>
          <a:prstGeom prst="rect">
            <a:avLst/>
          </a:prstGeom>
        </p:spPr>
      </p:pic>
    </p:spTree>
    <p:extLst>
      <p:ext uri="{BB962C8B-B14F-4D97-AF65-F5344CB8AC3E}">
        <p14:creationId xmlns:p14="http://schemas.microsoft.com/office/powerpoint/2010/main" val="297803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BA1F-B9F7-D6DB-897F-D3011FF28FDA}"/>
              </a:ext>
            </a:extLst>
          </p:cNvPr>
          <p:cNvSpPr>
            <a:spLocks noGrp="1"/>
          </p:cNvSpPr>
          <p:nvPr>
            <p:ph type="title"/>
          </p:nvPr>
        </p:nvSpPr>
        <p:spPr>
          <a:xfrm>
            <a:off x="780535" y="1081816"/>
            <a:ext cx="10515600" cy="1325563"/>
          </a:xfrm>
        </p:spPr>
        <p:txBody>
          <a:bodyPr>
            <a:normAutofit/>
          </a:bodyPr>
          <a:lstStyle/>
          <a:p>
            <a:pPr marL="571500" indent="-571500">
              <a:buFont typeface="Wingdings" panose="05000000000000000000" pitchFamily="2" charset="2"/>
              <a:buChar char="Ø"/>
            </a:pPr>
            <a:r>
              <a:rPr lang="en-GB" sz="2800" b="1" dirty="0"/>
              <a:t>A Holistic Approach </a:t>
            </a:r>
          </a:p>
        </p:txBody>
      </p:sp>
      <p:sp>
        <p:nvSpPr>
          <p:cNvPr id="3" name="Content Placeholder 2">
            <a:extLst>
              <a:ext uri="{FF2B5EF4-FFF2-40B4-BE49-F238E27FC236}">
                <a16:creationId xmlns:a16="http://schemas.microsoft.com/office/drawing/2014/main" id="{E1C445FB-8497-DB2C-A831-4CCEF628A6EC}"/>
              </a:ext>
            </a:extLst>
          </p:cNvPr>
          <p:cNvSpPr>
            <a:spLocks noGrp="1"/>
          </p:cNvSpPr>
          <p:nvPr>
            <p:ph idx="1"/>
          </p:nvPr>
        </p:nvSpPr>
        <p:spPr>
          <a:xfrm>
            <a:off x="123568" y="2135959"/>
            <a:ext cx="11911913" cy="4351338"/>
          </a:xfrm>
        </p:spPr>
        <p:txBody>
          <a:bodyPr>
            <a:normAutofit/>
          </a:bodyPr>
          <a:lstStyle/>
          <a:p>
            <a:pPr marL="0" indent="0">
              <a:buNone/>
            </a:pPr>
            <a:r>
              <a:rPr lang="en-GB" sz="2000" dirty="0"/>
              <a:t> Looking at young people holistically, rather than just seeing how they perform within a particular learning space or subject, means valuing their skills and interests even though they may not be directly relevant to the learning objectives.</a:t>
            </a:r>
          </a:p>
          <a:p>
            <a:r>
              <a:rPr lang="en-GB" sz="2000" dirty="0"/>
              <a:t> Praise their skills in other areas and try and apply it to what you are trying to teach them.</a:t>
            </a:r>
          </a:p>
          <a:p>
            <a:r>
              <a:rPr lang="en-GB" sz="2000" dirty="0"/>
              <a:t>Having a good rapport with the young people you are teaching can help with this. </a:t>
            </a:r>
          </a:p>
          <a:p>
            <a:pPr marL="0" indent="0">
              <a:buNone/>
            </a:pPr>
            <a:endParaRPr lang="en-GB" sz="2000" dirty="0"/>
          </a:p>
          <a:p>
            <a:pPr marL="0" indent="0">
              <a:buNone/>
            </a:pPr>
            <a:r>
              <a:rPr lang="en-GB" sz="2000" b="1" dirty="0"/>
              <a:t>This is important because: </a:t>
            </a:r>
          </a:p>
          <a:p>
            <a:r>
              <a:rPr lang="en-GB" sz="2000" dirty="0"/>
              <a:t>If the young person feels they have value despite struggling with a certain subject this may give them the confidence to continue learning as they don’t feel they are at fault or that they are ‘just dumb’. </a:t>
            </a:r>
          </a:p>
          <a:p>
            <a:pPr marL="0" indent="0">
              <a:buNone/>
            </a:pPr>
            <a:r>
              <a:rPr lang="en-GB" sz="2400" b="1" dirty="0"/>
              <a:t>Instead, they see difficult tasks as hurdles rather than a blockade</a:t>
            </a:r>
            <a:r>
              <a:rPr lang="en-GB" sz="2000" dirty="0"/>
              <a:t>. </a:t>
            </a:r>
          </a:p>
        </p:txBody>
      </p:sp>
      <p:sp>
        <p:nvSpPr>
          <p:cNvPr id="4" name="TextBox 3">
            <a:extLst>
              <a:ext uri="{FF2B5EF4-FFF2-40B4-BE49-F238E27FC236}">
                <a16:creationId xmlns:a16="http://schemas.microsoft.com/office/drawing/2014/main" id="{59BD0F18-88F7-8353-CC89-3CB1F02D8038}"/>
              </a:ext>
            </a:extLst>
          </p:cNvPr>
          <p:cNvSpPr txBox="1"/>
          <p:nvPr/>
        </p:nvSpPr>
        <p:spPr>
          <a:xfrm>
            <a:off x="189470" y="250819"/>
            <a:ext cx="108657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n-ea"/>
                <a:cs typeface="+mn-cs"/>
              </a:rPr>
              <a:t>Making Learning Accessible to All</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853F10-41A6-904E-4E9F-FF2BCF7E4C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4621" y="5922973"/>
            <a:ext cx="1109568" cy="762066"/>
          </a:xfrm>
          <a:prstGeom prst="rect">
            <a:avLst/>
          </a:prstGeom>
        </p:spPr>
      </p:pic>
      <p:pic>
        <p:nvPicPr>
          <p:cNvPr id="6" name="Picture 5">
            <a:extLst>
              <a:ext uri="{FF2B5EF4-FFF2-40B4-BE49-F238E27FC236}">
                <a16:creationId xmlns:a16="http://schemas.microsoft.com/office/drawing/2014/main" id="{C28533E4-4615-3676-BF2B-0887DB4F5F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1806" y="6192617"/>
            <a:ext cx="566977" cy="414564"/>
          </a:xfrm>
          <a:prstGeom prst="rect">
            <a:avLst/>
          </a:prstGeom>
        </p:spPr>
      </p:pic>
    </p:spTree>
    <p:extLst>
      <p:ext uri="{BB962C8B-B14F-4D97-AF65-F5344CB8AC3E}">
        <p14:creationId xmlns:p14="http://schemas.microsoft.com/office/powerpoint/2010/main" val="212841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E7FBA-A3DC-DCFF-C673-31746F4A8EE5}"/>
              </a:ext>
            </a:extLst>
          </p:cNvPr>
          <p:cNvSpPr>
            <a:spLocks noGrp="1"/>
          </p:cNvSpPr>
          <p:nvPr>
            <p:ph type="ctrTitle"/>
          </p:nvPr>
        </p:nvSpPr>
        <p:spPr>
          <a:xfrm>
            <a:off x="1710621" y="316820"/>
            <a:ext cx="9144000" cy="833437"/>
          </a:xfrm>
        </p:spPr>
        <p:txBody>
          <a:bodyPr>
            <a:normAutofit fontScale="90000"/>
          </a:bodyPr>
          <a:lstStyle/>
          <a:p>
            <a:r>
              <a:rPr lang="en-GB" dirty="0"/>
              <a:t>Learning With Young People</a:t>
            </a:r>
          </a:p>
        </p:txBody>
      </p:sp>
      <p:pic>
        <p:nvPicPr>
          <p:cNvPr id="2" name="Picture 1">
            <a:extLst>
              <a:ext uri="{FF2B5EF4-FFF2-40B4-BE49-F238E27FC236}">
                <a16:creationId xmlns:a16="http://schemas.microsoft.com/office/drawing/2014/main" id="{CA96830E-01DD-D3CF-F5B9-D03597D331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3116" y="6170864"/>
            <a:ext cx="566977" cy="414564"/>
          </a:xfrm>
          <a:prstGeom prst="rect">
            <a:avLst/>
          </a:prstGeom>
        </p:spPr>
      </p:pic>
      <p:pic>
        <p:nvPicPr>
          <p:cNvPr id="1026" name="Picture 2" descr="Join the EU Children's Participation Platform | European Union">
            <a:extLst>
              <a:ext uri="{FF2B5EF4-FFF2-40B4-BE49-F238E27FC236}">
                <a16:creationId xmlns:a16="http://schemas.microsoft.com/office/drawing/2014/main" id="{B55C65C4-9FDB-3356-6495-B6779A6BA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939" y="1426029"/>
            <a:ext cx="9736918" cy="5005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EEC1BE-EAC9-A738-094D-D8CBC35EA5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54621" y="5922973"/>
            <a:ext cx="1109568" cy="762066"/>
          </a:xfrm>
          <a:prstGeom prst="rect">
            <a:avLst/>
          </a:prstGeom>
        </p:spPr>
      </p:pic>
    </p:spTree>
    <p:extLst>
      <p:ext uri="{BB962C8B-B14F-4D97-AF65-F5344CB8AC3E}">
        <p14:creationId xmlns:p14="http://schemas.microsoft.com/office/powerpoint/2010/main" val="28628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E90A-FDE0-73F2-8DAB-E66F4F49966C}"/>
              </a:ext>
            </a:extLst>
          </p:cNvPr>
          <p:cNvSpPr>
            <a:spLocks noGrp="1"/>
          </p:cNvSpPr>
          <p:nvPr>
            <p:ph type="title"/>
          </p:nvPr>
        </p:nvSpPr>
        <p:spPr>
          <a:xfrm>
            <a:off x="310978" y="270475"/>
            <a:ext cx="10515600" cy="821124"/>
          </a:xfrm>
        </p:spPr>
        <p:txBody>
          <a:bodyPr>
            <a:normAutofit/>
          </a:bodyPr>
          <a:lstStyle/>
          <a:p>
            <a:r>
              <a:rPr lang="en-GB" sz="4800" dirty="0"/>
              <a:t>Learning Together</a:t>
            </a:r>
          </a:p>
        </p:txBody>
      </p:sp>
      <p:sp>
        <p:nvSpPr>
          <p:cNvPr id="3" name="Content Placeholder 2">
            <a:extLst>
              <a:ext uri="{FF2B5EF4-FFF2-40B4-BE49-F238E27FC236}">
                <a16:creationId xmlns:a16="http://schemas.microsoft.com/office/drawing/2014/main" id="{0C251EA7-5059-ECEA-BDED-110B4D923414}"/>
              </a:ext>
            </a:extLst>
          </p:cNvPr>
          <p:cNvSpPr>
            <a:spLocks noGrp="1"/>
          </p:cNvSpPr>
          <p:nvPr>
            <p:ph idx="1"/>
          </p:nvPr>
        </p:nvSpPr>
        <p:spPr>
          <a:xfrm>
            <a:off x="230659" y="1825625"/>
            <a:ext cx="11771871" cy="4351338"/>
          </a:xfrm>
        </p:spPr>
        <p:txBody>
          <a:bodyPr>
            <a:normAutofit/>
          </a:bodyPr>
          <a:lstStyle/>
          <a:p>
            <a:pPr>
              <a:lnSpc>
                <a:spcPct val="150000"/>
              </a:lnSpc>
            </a:pPr>
            <a:r>
              <a:rPr lang="en-GB" sz="2000" dirty="0"/>
              <a:t>Being open to learning alongside young people and not being afraid to say, ‘I don’t know, let’s find out’, can create a more comfortable learning environment. </a:t>
            </a:r>
          </a:p>
          <a:p>
            <a:pPr>
              <a:lnSpc>
                <a:spcPct val="150000"/>
              </a:lnSpc>
            </a:pPr>
            <a:r>
              <a:rPr lang="en-GB" sz="2000" dirty="0"/>
              <a:t>An adult admitting that they don't know everything can show young people that it’s ok not to know everything. </a:t>
            </a:r>
          </a:p>
          <a:p>
            <a:pPr>
              <a:lnSpc>
                <a:spcPct val="150000"/>
              </a:lnSpc>
            </a:pPr>
            <a:r>
              <a:rPr lang="en-GB" sz="2000" dirty="0"/>
              <a:t>Creating a safe space to learn together can have mutual benefit for teachers and students.</a:t>
            </a:r>
          </a:p>
          <a:p>
            <a:pPr>
              <a:lnSpc>
                <a:spcPct val="150000"/>
              </a:lnSpc>
            </a:pPr>
            <a:r>
              <a:rPr lang="en-GB" sz="2000" dirty="0"/>
              <a:t>You don’t have to be an authority on every topic – nobody knows everything. </a:t>
            </a:r>
          </a:p>
          <a:p>
            <a:pPr>
              <a:lnSpc>
                <a:spcPct val="150000"/>
              </a:lnSpc>
            </a:pPr>
            <a:r>
              <a:rPr lang="en-GB" sz="2000" dirty="0"/>
              <a:t>Showing you have flaws may make you more relatable to the young people.</a:t>
            </a:r>
          </a:p>
          <a:p>
            <a:pPr>
              <a:lnSpc>
                <a:spcPct val="150000"/>
              </a:lnSpc>
            </a:pPr>
            <a:r>
              <a:rPr lang="en-GB" sz="2000" dirty="0"/>
              <a:t>Don’t be afraid to use google (Web engine of your choice)</a:t>
            </a:r>
          </a:p>
        </p:txBody>
      </p:sp>
      <p:pic>
        <p:nvPicPr>
          <p:cNvPr id="4" name="Picture 3">
            <a:extLst>
              <a:ext uri="{FF2B5EF4-FFF2-40B4-BE49-F238E27FC236}">
                <a16:creationId xmlns:a16="http://schemas.microsoft.com/office/drawing/2014/main" id="{1F6A71B6-97FC-F2D0-431F-0A195CBECA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4621" y="5922973"/>
            <a:ext cx="1109568" cy="762066"/>
          </a:xfrm>
          <a:prstGeom prst="rect">
            <a:avLst/>
          </a:prstGeom>
        </p:spPr>
      </p:pic>
      <p:pic>
        <p:nvPicPr>
          <p:cNvPr id="5" name="Picture 4">
            <a:extLst>
              <a:ext uri="{FF2B5EF4-FFF2-40B4-BE49-F238E27FC236}">
                <a16:creationId xmlns:a16="http://schemas.microsoft.com/office/drawing/2014/main" id="{73ACC1E7-F613-E4AC-39D7-B7EB0CB525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79711" y="6172961"/>
            <a:ext cx="566977" cy="414564"/>
          </a:xfrm>
          <a:prstGeom prst="rect">
            <a:avLst/>
          </a:prstGeom>
        </p:spPr>
      </p:pic>
    </p:spTree>
    <p:extLst>
      <p:ext uri="{BB962C8B-B14F-4D97-AF65-F5344CB8AC3E}">
        <p14:creationId xmlns:p14="http://schemas.microsoft.com/office/powerpoint/2010/main" val="93954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BA13-19F9-3920-F1D7-F92892FB6DDF}"/>
              </a:ext>
            </a:extLst>
          </p:cNvPr>
          <p:cNvSpPr>
            <a:spLocks noGrp="1"/>
          </p:cNvSpPr>
          <p:nvPr>
            <p:ph type="title"/>
          </p:nvPr>
        </p:nvSpPr>
        <p:spPr>
          <a:xfrm>
            <a:off x="286265" y="1526649"/>
            <a:ext cx="10515600" cy="705794"/>
          </a:xfrm>
        </p:spPr>
        <p:txBody>
          <a:bodyPr>
            <a:normAutofit/>
          </a:bodyPr>
          <a:lstStyle/>
          <a:p>
            <a:pPr marL="342900" indent="-342900">
              <a:buFont typeface="Wingdings" panose="05000000000000000000" pitchFamily="2" charset="2"/>
              <a:buChar char="Ø"/>
            </a:pPr>
            <a:r>
              <a:rPr lang="en-GB" sz="2800" b="1" dirty="0"/>
              <a:t>Learning Zones</a:t>
            </a:r>
          </a:p>
        </p:txBody>
      </p:sp>
      <p:sp>
        <p:nvSpPr>
          <p:cNvPr id="12" name="Content Placeholder 11">
            <a:extLst>
              <a:ext uri="{FF2B5EF4-FFF2-40B4-BE49-F238E27FC236}">
                <a16:creationId xmlns:a16="http://schemas.microsoft.com/office/drawing/2014/main" id="{9CD57B48-2A4A-E60E-C363-8570C48A8F61}"/>
              </a:ext>
            </a:extLst>
          </p:cNvPr>
          <p:cNvSpPr>
            <a:spLocks noGrp="1"/>
          </p:cNvSpPr>
          <p:nvPr>
            <p:ph sz="half" idx="1"/>
          </p:nvPr>
        </p:nvSpPr>
        <p:spPr>
          <a:xfrm>
            <a:off x="198886" y="2366608"/>
            <a:ext cx="6277233" cy="4351338"/>
          </a:xfrm>
        </p:spPr>
        <p:txBody>
          <a:bodyPr>
            <a:normAutofit/>
          </a:bodyPr>
          <a:lstStyle/>
          <a:p>
            <a:pPr marL="0" indent="0">
              <a:lnSpc>
                <a:spcPct val="100000"/>
              </a:lnSpc>
              <a:buNone/>
            </a:pPr>
            <a:r>
              <a:rPr lang="en-GB" sz="2400" dirty="0"/>
              <a:t>Young people and adults have a comfort zone, a growth zone, and a stress zone.</a:t>
            </a:r>
          </a:p>
          <a:p>
            <a:pPr marL="0" indent="0">
              <a:lnSpc>
                <a:spcPct val="100000"/>
              </a:lnSpc>
              <a:buNone/>
            </a:pPr>
            <a:r>
              <a:rPr lang="en-GB" sz="2400" dirty="0"/>
              <a:t>We all need to be pushed into the growth zone to learn, but not so far that we enter the stress zone. </a:t>
            </a:r>
          </a:p>
          <a:p>
            <a:pPr marL="0" indent="0">
              <a:lnSpc>
                <a:spcPct val="100000"/>
              </a:lnSpc>
              <a:buNone/>
            </a:pPr>
            <a:r>
              <a:rPr lang="en-GB" sz="2400" dirty="0"/>
              <a:t>Nobody can learn in the stress zone.</a:t>
            </a:r>
          </a:p>
        </p:txBody>
      </p:sp>
      <p:pic>
        <p:nvPicPr>
          <p:cNvPr id="14" name="Content Placeholder 13">
            <a:extLst>
              <a:ext uri="{FF2B5EF4-FFF2-40B4-BE49-F238E27FC236}">
                <a16:creationId xmlns:a16="http://schemas.microsoft.com/office/drawing/2014/main" id="{85A5AF81-E4C3-D927-D718-436E71BC485D}"/>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2865" y="555541"/>
            <a:ext cx="4727339" cy="4727339"/>
          </a:xfrm>
          <a:prstGeom prst="rect">
            <a:avLst/>
          </a:prstGeom>
        </p:spPr>
      </p:pic>
      <p:sp>
        <p:nvSpPr>
          <p:cNvPr id="3" name="TextBox 2">
            <a:extLst>
              <a:ext uri="{FF2B5EF4-FFF2-40B4-BE49-F238E27FC236}">
                <a16:creationId xmlns:a16="http://schemas.microsoft.com/office/drawing/2014/main" id="{821535CF-97C0-2322-3CB7-972B3D4134FD}"/>
              </a:ext>
            </a:extLst>
          </p:cNvPr>
          <p:cNvSpPr txBox="1"/>
          <p:nvPr/>
        </p:nvSpPr>
        <p:spPr>
          <a:xfrm>
            <a:off x="286265" y="140043"/>
            <a:ext cx="8478794" cy="830997"/>
          </a:xfrm>
          <a:prstGeom prst="rect">
            <a:avLst/>
          </a:prstGeom>
          <a:noFill/>
        </p:spPr>
        <p:txBody>
          <a:bodyPr wrap="square" rtlCol="0">
            <a:spAutoFit/>
          </a:bodyPr>
          <a:lstStyle/>
          <a:p>
            <a:r>
              <a:rPr kumimoji="0" lang="en-GB" sz="4800" b="0" i="0" u="none" strike="noStrike" kern="1200" cap="none" spc="0" normalizeH="0" baseline="0" noProof="0">
                <a:ln>
                  <a:noFill/>
                </a:ln>
                <a:solidFill>
                  <a:prstClr val="black"/>
                </a:solidFill>
                <a:effectLst/>
                <a:uLnTx/>
                <a:uFillTx/>
                <a:latin typeface="Calibri Light" panose="020F0302020204030204"/>
                <a:ea typeface="+mj-ea"/>
                <a:cs typeface="+mj-cs"/>
              </a:rPr>
              <a:t>Learning Together</a:t>
            </a:r>
            <a:endParaRPr lang="en-GB" dirty="0"/>
          </a:p>
        </p:txBody>
      </p:sp>
      <p:pic>
        <p:nvPicPr>
          <p:cNvPr id="4" name="Picture 3">
            <a:extLst>
              <a:ext uri="{FF2B5EF4-FFF2-40B4-BE49-F238E27FC236}">
                <a16:creationId xmlns:a16="http://schemas.microsoft.com/office/drawing/2014/main" id="{D72A6A9C-6966-E187-FCF7-F33905CEA5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4621" y="5922973"/>
            <a:ext cx="1109568" cy="762066"/>
          </a:xfrm>
          <a:prstGeom prst="rect">
            <a:avLst/>
          </a:prstGeom>
        </p:spPr>
      </p:pic>
      <p:sp>
        <p:nvSpPr>
          <p:cNvPr id="5" name="TextBox 4">
            <a:extLst>
              <a:ext uri="{FF2B5EF4-FFF2-40B4-BE49-F238E27FC236}">
                <a16:creationId xmlns:a16="http://schemas.microsoft.com/office/drawing/2014/main" id="{12F8B9AF-FECC-C756-8784-53F1175041C7}"/>
              </a:ext>
            </a:extLst>
          </p:cNvPr>
          <p:cNvSpPr txBox="1"/>
          <p:nvPr/>
        </p:nvSpPr>
        <p:spPr>
          <a:xfrm>
            <a:off x="198886" y="5417045"/>
            <a:ext cx="8149281" cy="1015663"/>
          </a:xfrm>
          <a:prstGeom prst="rect">
            <a:avLst/>
          </a:prstGeom>
          <a:noFill/>
        </p:spPr>
        <p:txBody>
          <a:bodyPr wrap="square" rtlCol="0">
            <a:spAutoFit/>
          </a:bodyPr>
          <a:lstStyle/>
          <a:p>
            <a:r>
              <a:rPr lang="en-GB" sz="2000" dirty="0"/>
              <a:t>Setting boundaries with young people about what you expect from them and what they should expect from you can help to keep everybody in the growth zone.</a:t>
            </a:r>
          </a:p>
        </p:txBody>
      </p:sp>
      <p:pic>
        <p:nvPicPr>
          <p:cNvPr id="6" name="Picture 5">
            <a:extLst>
              <a:ext uri="{FF2B5EF4-FFF2-40B4-BE49-F238E27FC236}">
                <a16:creationId xmlns:a16="http://schemas.microsoft.com/office/drawing/2014/main" id="{55199B80-6472-BA23-79EA-6C9477562B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6187" y="6186252"/>
            <a:ext cx="566977" cy="414564"/>
          </a:xfrm>
          <a:prstGeom prst="rect">
            <a:avLst/>
          </a:prstGeom>
        </p:spPr>
      </p:pic>
    </p:spTree>
    <p:extLst>
      <p:ext uri="{BB962C8B-B14F-4D97-AF65-F5344CB8AC3E}">
        <p14:creationId xmlns:p14="http://schemas.microsoft.com/office/powerpoint/2010/main" val="355399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18274-AD21-45E7-012B-6C2F30E2C300}"/>
              </a:ext>
            </a:extLst>
          </p:cNvPr>
          <p:cNvSpPr>
            <a:spLocks noGrp="1"/>
          </p:cNvSpPr>
          <p:nvPr>
            <p:ph type="title"/>
          </p:nvPr>
        </p:nvSpPr>
        <p:spPr>
          <a:xfrm>
            <a:off x="492211" y="1135797"/>
            <a:ext cx="10515600" cy="1325563"/>
          </a:xfrm>
        </p:spPr>
        <p:txBody>
          <a:bodyPr>
            <a:normAutofit/>
          </a:bodyPr>
          <a:lstStyle/>
          <a:p>
            <a:pPr marL="457200" indent="-457200">
              <a:buFont typeface="Wingdings" panose="05000000000000000000" pitchFamily="2" charset="2"/>
              <a:buChar char="Ø"/>
            </a:pPr>
            <a:r>
              <a:rPr lang="en-GB" sz="2700" b="1" dirty="0"/>
              <a:t>Learning From Young People and the Importance of Youth Voice</a:t>
            </a:r>
            <a:br>
              <a:rPr lang="en-GB" dirty="0"/>
            </a:br>
            <a:endParaRPr lang="en-GB" dirty="0"/>
          </a:p>
        </p:txBody>
      </p:sp>
      <p:sp>
        <p:nvSpPr>
          <p:cNvPr id="6" name="Content Placeholder 5">
            <a:extLst>
              <a:ext uri="{FF2B5EF4-FFF2-40B4-BE49-F238E27FC236}">
                <a16:creationId xmlns:a16="http://schemas.microsoft.com/office/drawing/2014/main" id="{5BA16936-417F-69A2-AD71-2DB3130C4997}"/>
              </a:ext>
            </a:extLst>
          </p:cNvPr>
          <p:cNvSpPr>
            <a:spLocks noGrp="1"/>
          </p:cNvSpPr>
          <p:nvPr>
            <p:ph idx="1"/>
          </p:nvPr>
        </p:nvSpPr>
        <p:spPr>
          <a:xfrm>
            <a:off x="492211" y="2138662"/>
            <a:ext cx="11460892" cy="4351338"/>
          </a:xfrm>
        </p:spPr>
        <p:txBody>
          <a:bodyPr>
            <a:normAutofit/>
          </a:bodyPr>
          <a:lstStyle/>
          <a:p>
            <a:pPr marL="0" indent="0">
              <a:buNone/>
            </a:pPr>
            <a:r>
              <a:rPr lang="en-GB" sz="2400" dirty="0"/>
              <a:t>Sometimes young people know best!</a:t>
            </a:r>
          </a:p>
          <a:p>
            <a:pPr marL="0" indent="0">
              <a:buNone/>
            </a:pPr>
            <a:endParaRPr lang="en-GB" sz="2400" dirty="0"/>
          </a:p>
          <a:p>
            <a:r>
              <a:rPr lang="en-GB" sz="2400" dirty="0"/>
              <a:t>Young people are usually the best authority on themselves and what they need to learn.</a:t>
            </a:r>
          </a:p>
          <a:p>
            <a:r>
              <a:rPr lang="en-GB" sz="2400" dirty="0"/>
              <a:t>Listening to young people talk about their experiences has helped me to become a better advocate for those who struggle to speak for themselves. – Always take time to listen to young people even when it is difficult.</a:t>
            </a:r>
          </a:p>
          <a:p>
            <a:pPr marL="0" indent="0">
              <a:buNone/>
            </a:pPr>
            <a:endParaRPr lang="en-GB" sz="2400" dirty="0"/>
          </a:p>
          <a:p>
            <a:pPr marL="0" indent="0">
              <a:buNone/>
            </a:pPr>
            <a:r>
              <a:rPr lang="en-GB" sz="2400" dirty="0"/>
              <a:t>Don’t put young people in a box: Assume that I Can – Global Down’s Syndrome Day Video</a:t>
            </a:r>
          </a:p>
          <a:p>
            <a:pPr marL="0" indent="0">
              <a:buNone/>
            </a:pPr>
            <a:r>
              <a:rPr lang="en-GB" sz="2400" b="1"/>
              <a:t>This does </a:t>
            </a:r>
            <a:r>
              <a:rPr lang="en-GB" sz="2400" b="1" dirty="0"/>
              <a:t>have swearing and a reference to sex. </a:t>
            </a:r>
          </a:p>
        </p:txBody>
      </p:sp>
      <p:sp>
        <p:nvSpPr>
          <p:cNvPr id="2" name="TextBox 1">
            <a:extLst>
              <a:ext uri="{FF2B5EF4-FFF2-40B4-BE49-F238E27FC236}">
                <a16:creationId xmlns:a16="http://schemas.microsoft.com/office/drawing/2014/main" id="{3F7184E6-5F61-CE42-BF22-9FC5B1D6E5E4}"/>
              </a:ext>
            </a:extLst>
          </p:cNvPr>
          <p:cNvSpPr txBox="1"/>
          <p:nvPr/>
        </p:nvSpPr>
        <p:spPr>
          <a:xfrm>
            <a:off x="492211" y="304800"/>
            <a:ext cx="10958384" cy="830997"/>
          </a:xfrm>
          <a:prstGeom prst="rect">
            <a:avLst/>
          </a:prstGeom>
          <a:noFill/>
        </p:spPr>
        <p:txBody>
          <a:bodyPr wrap="square" rtlCol="0">
            <a:spAutoFit/>
          </a:bodyPr>
          <a:lstStyle/>
          <a:p>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Learning Together</a:t>
            </a:r>
            <a:endParaRPr lang="en-GB" dirty="0"/>
          </a:p>
        </p:txBody>
      </p:sp>
      <p:pic>
        <p:nvPicPr>
          <p:cNvPr id="3" name="Picture 2">
            <a:extLst>
              <a:ext uri="{FF2B5EF4-FFF2-40B4-BE49-F238E27FC236}">
                <a16:creationId xmlns:a16="http://schemas.microsoft.com/office/drawing/2014/main" id="{7359F1C9-7480-A1E7-1355-63E08030D4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80481" y="5791134"/>
            <a:ext cx="1109568" cy="762066"/>
          </a:xfrm>
          <a:prstGeom prst="rect">
            <a:avLst/>
          </a:prstGeom>
        </p:spPr>
      </p:pic>
      <p:pic>
        <p:nvPicPr>
          <p:cNvPr id="4" name="Picture 3">
            <a:extLst>
              <a:ext uri="{FF2B5EF4-FFF2-40B4-BE49-F238E27FC236}">
                <a16:creationId xmlns:a16="http://schemas.microsoft.com/office/drawing/2014/main" id="{6D1BFA84-FC82-E0B8-860D-E8A2BD3868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89094" y="6075436"/>
            <a:ext cx="566977" cy="414564"/>
          </a:xfrm>
          <a:prstGeom prst="rect">
            <a:avLst/>
          </a:prstGeom>
        </p:spPr>
      </p:pic>
    </p:spTree>
    <p:extLst>
      <p:ext uri="{BB962C8B-B14F-4D97-AF65-F5344CB8AC3E}">
        <p14:creationId xmlns:p14="http://schemas.microsoft.com/office/powerpoint/2010/main" val="224302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ssume That I Can | Global World Down Syndrome Day 2024 | #EndTheStereotypes">
            <a:hlinkClick r:id="" action="ppaction://media"/>
            <a:extLst>
              <a:ext uri="{FF2B5EF4-FFF2-40B4-BE49-F238E27FC236}">
                <a16:creationId xmlns:a16="http://schemas.microsoft.com/office/drawing/2014/main" id="{A9CC588E-8AD7-5120-F7D1-C08FE2D2E793}"/>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pic>
        <p:nvPicPr>
          <p:cNvPr id="2" name="Picture 1">
            <a:extLst>
              <a:ext uri="{FF2B5EF4-FFF2-40B4-BE49-F238E27FC236}">
                <a16:creationId xmlns:a16="http://schemas.microsoft.com/office/drawing/2014/main" id="{E4BBDCA4-6104-DC42-18DF-9E1DD76F22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4879" y="6162626"/>
            <a:ext cx="566977" cy="414564"/>
          </a:xfrm>
          <a:prstGeom prst="rect">
            <a:avLst/>
          </a:prstGeom>
        </p:spPr>
      </p:pic>
      <p:sp>
        <p:nvSpPr>
          <p:cNvPr id="3" name="Title 2">
            <a:extLst>
              <a:ext uri="{FF2B5EF4-FFF2-40B4-BE49-F238E27FC236}">
                <a16:creationId xmlns:a16="http://schemas.microsoft.com/office/drawing/2014/main" id="{2D3865AA-2A2C-D01A-8A9E-23C0298BD21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Video 2</a:t>
            </a:r>
          </a:p>
        </p:txBody>
      </p:sp>
    </p:spTree>
    <p:extLst>
      <p:ext uri="{BB962C8B-B14F-4D97-AF65-F5344CB8AC3E}">
        <p14:creationId xmlns:p14="http://schemas.microsoft.com/office/powerpoint/2010/main" val="21151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4898-824E-4796-5B95-7E956237644E}"/>
              </a:ext>
            </a:extLst>
          </p:cNvPr>
          <p:cNvSpPr txBox="1">
            <a:spLocks noGrp="1"/>
          </p:cNvSpPr>
          <p:nvPr>
            <p:ph type="title" idx="4294967295"/>
          </p:nvPr>
        </p:nvSpPr>
        <p:spPr>
          <a:xfrm>
            <a:off x="476250" y="444500"/>
            <a:ext cx="11017250" cy="16379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Making space and time for exploration and curious questions</a:t>
            </a:r>
            <a:endParaRPr kumimoji="0" lang="en-GB" sz="4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DBD7566-2275-3796-EE15-62956BFBEC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49957" y="2224559"/>
            <a:ext cx="3716574" cy="3938205"/>
          </a:xfrm>
          <a:prstGeom prst="rect">
            <a:avLst/>
          </a:prstGeom>
        </p:spPr>
      </p:pic>
      <p:pic>
        <p:nvPicPr>
          <p:cNvPr id="4" name="Picture 3">
            <a:extLst>
              <a:ext uri="{FF2B5EF4-FFF2-40B4-BE49-F238E27FC236}">
                <a16:creationId xmlns:a16="http://schemas.microsoft.com/office/drawing/2014/main" id="{8687ADC0-3E89-9F90-664A-58E30C81E8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4621" y="5922973"/>
            <a:ext cx="1109568" cy="762066"/>
          </a:xfrm>
          <a:prstGeom prst="rect">
            <a:avLst/>
          </a:prstGeom>
        </p:spPr>
      </p:pic>
    </p:spTree>
    <p:extLst>
      <p:ext uri="{BB962C8B-B14F-4D97-AF65-F5344CB8AC3E}">
        <p14:creationId xmlns:p14="http://schemas.microsoft.com/office/powerpoint/2010/main" val="93301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a:extLst>
              <a:ext uri="{FF2B5EF4-FFF2-40B4-BE49-F238E27FC236}">
                <a16:creationId xmlns:a16="http://schemas.microsoft.com/office/drawing/2014/main" id="{2A7DD1B3-E3CF-973B-E96A-7A90CBAD8FB1}"/>
              </a:ext>
              <a:ext uri="{C183D7F6-B498-43B3-948B-1728B52AA6E4}">
                <adec:decorative xmlns:adec="http://schemas.microsoft.com/office/drawing/2017/decorative" val="1"/>
              </a:ext>
            </a:extLst>
          </p:cNvPr>
          <p:cNvGrpSpPr/>
          <p:nvPr/>
        </p:nvGrpSpPr>
        <p:grpSpPr>
          <a:xfrm>
            <a:off x="932797" y="696949"/>
            <a:ext cx="4440200" cy="2560321"/>
            <a:chOff x="-17062" y="-612953"/>
            <a:chExt cx="820424" cy="473075"/>
          </a:xfrm>
        </p:grpSpPr>
        <p:sp>
          <p:nvSpPr>
            <p:cNvPr id="3" name="Freeform 3">
              <a:extLst>
                <a:ext uri="{FF2B5EF4-FFF2-40B4-BE49-F238E27FC236}">
                  <a16:creationId xmlns:a16="http://schemas.microsoft.com/office/drawing/2014/main" id="{20BE8C0F-E36C-55B0-C934-8A0976915D62}"/>
                </a:ext>
              </a:extLst>
            </p:cNvPr>
            <p:cNvSpPr/>
            <p:nvPr/>
          </p:nvSpPr>
          <p:spPr>
            <a:xfrm>
              <a:off x="-17062" y="-579616"/>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097B2"/>
            </a:solidFill>
          </p:spPr>
          <p:txBody>
            <a:bodyPr/>
            <a:lstStyle/>
            <a:p>
              <a:endParaRPr lang="en-GB"/>
            </a:p>
          </p:txBody>
        </p:sp>
        <p:sp>
          <p:nvSpPr>
            <p:cNvPr id="4" name="TextBox 4">
              <a:extLst>
                <a:ext uri="{FF2B5EF4-FFF2-40B4-BE49-F238E27FC236}">
                  <a16:creationId xmlns:a16="http://schemas.microsoft.com/office/drawing/2014/main" id="{8191EB34-DBD2-505C-F2BB-6882998CE818}"/>
                </a:ext>
              </a:extLst>
            </p:cNvPr>
            <p:cNvSpPr txBox="1"/>
            <p:nvPr/>
          </p:nvSpPr>
          <p:spPr>
            <a:xfrm>
              <a:off x="-9438" y="-612953"/>
              <a:ext cx="812800" cy="473075"/>
            </a:xfrm>
            <a:prstGeom prst="rect">
              <a:avLst/>
            </a:prstGeom>
          </p:spPr>
          <p:txBody>
            <a:bodyPr lIns="33867" tIns="33867" rIns="33867" bIns="33867" rtlCol="0" anchor="ctr"/>
            <a:lstStyle/>
            <a:p>
              <a:pPr algn="ctr" defTabSz="756793">
                <a:lnSpc>
                  <a:spcPts val="3940"/>
                </a:lnSpc>
                <a:spcBef>
                  <a:spcPct val="0"/>
                </a:spcBef>
              </a:pPr>
              <a:r>
                <a:rPr lang="en-US" sz="3200" kern="1200" dirty="0">
                  <a:solidFill>
                    <a:srgbClr val="FFFFFF"/>
                  </a:solidFill>
                  <a:latin typeface="Arial" panose="020B0604020202020204" pitchFamily="34" charset="0"/>
                  <a:ea typeface="+mn-ea"/>
                  <a:cs typeface="Arial" panose="020B0604020202020204" pitchFamily="34" charset="0"/>
                </a:rPr>
                <a:t>Appropriate time </a:t>
              </a:r>
            </a:p>
            <a:p>
              <a:pPr algn="ctr" defTabSz="756793">
                <a:lnSpc>
                  <a:spcPts val="3940"/>
                </a:lnSpc>
                <a:spcBef>
                  <a:spcPct val="0"/>
                </a:spcBef>
              </a:pPr>
              <a:r>
                <a:rPr lang="en-US" sz="3200" kern="1200" dirty="0">
                  <a:solidFill>
                    <a:srgbClr val="FFFFFF"/>
                  </a:solidFill>
                  <a:latin typeface="Arial" panose="020B0604020202020204" pitchFamily="34" charset="0"/>
                  <a:ea typeface="+mn-ea"/>
                  <a:cs typeface="Arial" panose="020B0604020202020204" pitchFamily="34" charset="0"/>
                </a:rPr>
                <a:t>place?</a:t>
              </a:r>
              <a:endParaRPr lang="en-US" sz="3200" dirty="0">
                <a:solidFill>
                  <a:srgbClr val="FFFFFF"/>
                </a:solidFill>
                <a:latin typeface="Arial" panose="020B0604020202020204" pitchFamily="34" charset="0"/>
                <a:cs typeface="Arial" panose="020B0604020202020204" pitchFamily="34" charset="0"/>
              </a:endParaRPr>
            </a:p>
          </p:txBody>
        </p:sp>
      </p:grpSp>
      <p:grpSp>
        <p:nvGrpSpPr>
          <p:cNvPr id="5" name="Group 8">
            <a:extLst>
              <a:ext uri="{FF2B5EF4-FFF2-40B4-BE49-F238E27FC236}">
                <a16:creationId xmlns:a16="http://schemas.microsoft.com/office/drawing/2014/main" id="{147E3EBD-C40A-994A-AB90-C73928998730}"/>
              </a:ext>
              <a:ext uri="{C183D7F6-B498-43B3-948B-1728B52AA6E4}">
                <adec:decorative xmlns:adec="http://schemas.microsoft.com/office/drawing/2017/decorative" val="1"/>
              </a:ext>
            </a:extLst>
          </p:cNvPr>
          <p:cNvGrpSpPr/>
          <p:nvPr/>
        </p:nvGrpSpPr>
        <p:grpSpPr>
          <a:xfrm>
            <a:off x="7123805" y="644229"/>
            <a:ext cx="3643807" cy="2560320"/>
            <a:chOff x="0" y="-34695"/>
            <a:chExt cx="812800" cy="472943"/>
          </a:xfrm>
        </p:grpSpPr>
        <p:sp>
          <p:nvSpPr>
            <p:cNvPr id="6" name="Freeform 9">
              <a:extLst>
                <a:ext uri="{FF2B5EF4-FFF2-40B4-BE49-F238E27FC236}">
                  <a16:creationId xmlns:a16="http://schemas.microsoft.com/office/drawing/2014/main" id="{B99C4311-3C7C-6EBC-02F0-0CED53EE1F2F}"/>
                </a:ext>
              </a:extLst>
            </p:cNvPr>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CB6CE6"/>
            </a:solidFill>
          </p:spPr>
          <p:txBody>
            <a:bodyPr/>
            <a:lstStyle/>
            <a:p>
              <a:endParaRPr lang="en-GB"/>
            </a:p>
          </p:txBody>
        </p:sp>
        <p:sp>
          <p:nvSpPr>
            <p:cNvPr id="7" name="TextBox 10">
              <a:extLst>
                <a:ext uri="{FF2B5EF4-FFF2-40B4-BE49-F238E27FC236}">
                  <a16:creationId xmlns:a16="http://schemas.microsoft.com/office/drawing/2014/main" id="{57DC2E7C-66B3-ADAF-8A23-593C7913054D}"/>
                </a:ext>
              </a:extLst>
            </p:cNvPr>
            <p:cNvSpPr txBox="1"/>
            <p:nvPr/>
          </p:nvSpPr>
          <p:spPr>
            <a:xfrm>
              <a:off x="57087" y="-34695"/>
              <a:ext cx="704999" cy="472943"/>
            </a:xfrm>
            <a:prstGeom prst="rect">
              <a:avLst/>
            </a:prstGeom>
          </p:spPr>
          <p:txBody>
            <a:bodyPr lIns="33867" tIns="33867" rIns="33867" bIns="33867" rtlCol="0" anchor="ctr"/>
            <a:lstStyle/>
            <a:p>
              <a:pPr algn="ctr" defTabSz="1297921">
                <a:spcBef>
                  <a:spcPct val="0"/>
                </a:spcBef>
              </a:pPr>
              <a:r>
                <a:rPr lang="en-US" sz="3200" kern="1200" dirty="0">
                  <a:solidFill>
                    <a:srgbClr val="FFFFFF"/>
                  </a:solidFill>
                  <a:latin typeface="Arial" panose="020B0604020202020204" pitchFamily="34" charset="0"/>
                  <a:ea typeface="+mn-ea"/>
                  <a:cs typeface="Arial" panose="020B0604020202020204" pitchFamily="34" charset="0"/>
                </a:rPr>
                <a:t>Where else will they get the answers?</a:t>
              </a:r>
              <a:endParaRPr lang="en-US" sz="3200" dirty="0">
                <a:solidFill>
                  <a:srgbClr val="FFFFFF"/>
                </a:solidFill>
                <a:latin typeface="Arial" panose="020B0604020202020204" pitchFamily="34" charset="0"/>
                <a:cs typeface="Arial" panose="020B0604020202020204" pitchFamily="34" charset="0"/>
              </a:endParaRPr>
            </a:p>
          </p:txBody>
        </p:sp>
      </p:grpSp>
      <p:grpSp>
        <p:nvGrpSpPr>
          <p:cNvPr id="8" name="Group 5">
            <a:extLst>
              <a:ext uri="{FF2B5EF4-FFF2-40B4-BE49-F238E27FC236}">
                <a16:creationId xmlns:a16="http://schemas.microsoft.com/office/drawing/2014/main" id="{9228DC62-F522-CCC2-C893-C2CB6589648F}"/>
              </a:ext>
              <a:ext uri="{C183D7F6-B498-43B3-948B-1728B52AA6E4}">
                <adec:decorative xmlns:adec="http://schemas.microsoft.com/office/drawing/2017/decorative" val="1"/>
              </a:ext>
            </a:extLst>
          </p:cNvPr>
          <p:cNvGrpSpPr/>
          <p:nvPr/>
        </p:nvGrpSpPr>
        <p:grpSpPr>
          <a:xfrm>
            <a:off x="919954" y="3654583"/>
            <a:ext cx="4489326" cy="2560320"/>
            <a:chOff x="-1046676" y="-60446"/>
            <a:chExt cx="812800" cy="463550"/>
          </a:xfrm>
        </p:grpSpPr>
        <p:sp>
          <p:nvSpPr>
            <p:cNvPr id="9" name="Freeform 6">
              <a:extLst>
                <a:ext uri="{FF2B5EF4-FFF2-40B4-BE49-F238E27FC236}">
                  <a16:creationId xmlns:a16="http://schemas.microsoft.com/office/drawing/2014/main" id="{36C57ED3-3F4D-BE27-53FA-C0E0E911CFD3}"/>
                </a:ext>
              </a:extLst>
            </p:cNvPr>
            <p:cNvSpPr/>
            <p:nvPr/>
          </p:nvSpPr>
          <p:spPr>
            <a:xfrm>
              <a:off x="-1046676" y="-25582"/>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914D"/>
            </a:solidFill>
          </p:spPr>
          <p:txBody>
            <a:bodyPr/>
            <a:lstStyle/>
            <a:p>
              <a:endParaRPr lang="en-GB"/>
            </a:p>
          </p:txBody>
        </p:sp>
        <p:sp>
          <p:nvSpPr>
            <p:cNvPr id="10" name="TextBox 7">
              <a:extLst>
                <a:ext uri="{FF2B5EF4-FFF2-40B4-BE49-F238E27FC236}">
                  <a16:creationId xmlns:a16="http://schemas.microsoft.com/office/drawing/2014/main" id="{124B6597-D90A-E058-A13D-5951513AD31F}"/>
                </a:ext>
              </a:extLst>
            </p:cNvPr>
            <p:cNvSpPr txBox="1"/>
            <p:nvPr/>
          </p:nvSpPr>
          <p:spPr>
            <a:xfrm>
              <a:off x="-1046676" y="-60446"/>
              <a:ext cx="812800" cy="463550"/>
            </a:xfrm>
            <a:prstGeom prst="rect">
              <a:avLst/>
            </a:prstGeom>
          </p:spPr>
          <p:txBody>
            <a:bodyPr lIns="33867" tIns="33867" rIns="33867" bIns="33867" rtlCol="0" anchor="ctr"/>
            <a:lstStyle/>
            <a:p>
              <a:pPr algn="ctr" defTabSz="762551">
                <a:lnSpc>
                  <a:spcPts val="4086"/>
                </a:lnSpc>
                <a:spcBef>
                  <a:spcPct val="0"/>
                </a:spcBef>
              </a:pPr>
              <a:r>
                <a:rPr lang="en-US" sz="3200" kern="1200" dirty="0">
                  <a:solidFill>
                    <a:srgbClr val="FFFFFF"/>
                  </a:solidFill>
                  <a:latin typeface="Canva Sans"/>
                  <a:ea typeface="+mn-ea"/>
                  <a:cs typeface="+mn-cs"/>
                </a:rPr>
                <a:t>what </a:t>
              </a:r>
              <a:r>
                <a:rPr lang="en-US" sz="3200" dirty="0">
                  <a:solidFill>
                    <a:srgbClr val="FFFFFF"/>
                  </a:solidFill>
                  <a:latin typeface="Canva Sans"/>
                </a:rPr>
                <a:t>can</a:t>
              </a:r>
              <a:r>
                <a:rPr lang="en-US" sz="3200" kern="1200" dirty="0">
                  <a:solidFill>
                    <a:srgbClr val="FFFFFF"/>
                  </a:solidFill>
                  <a:latin typeface="Canva Sans"/>
                  <a:ea typeface="+mn-ea"/>
                  <a:cs typeface="+mn-cs"/>
                </a:rPr>
                <a:t> that lead </a:t>
              </a:r>
            </a:p>
            <a:p>
              <a:pPr algn="ctr" defTabSz="762551">
                <a:lnSpc>
                  <a:spcPts val="4086"/>
                </a:lnSpc>
                <a:spcBef>
                  <a:spcPct val="0"/>
                </a:spcBef>
              </a:pPr>
              <a:r>
                <a:rPr lang="en-US" sz="3200" kern="1200" dirty="0">
                  <a:solidFill>
                    <a:srgbClr val="FFFFFF"/>
                  </a:solidFill>
                  <a:latin typeface="Canva Sans"/>
                  <a:ea typeface="+mn-ea"/>
                  <a:cs typeface="+mn-cs"/>
                </a:rPr>
                <a:t>on to?</a:t>
              </a:r>
              <a:endParaRPr lang="en-US" sz="3200" dirty="0">
                <a:solidFill>
                  <a:srgbClr val="FFFFFF"/>
                </a:solidFill>
                <a:latin typeface="Canva Sans"/>
              </a:endParaRPr>
            </a:p>
          </p:txBody>
        </p:sp>
      </p:grpSp>
      <p:grpSp>
        <p:nvGrpSpPr>
          <p:cNvPr id="11" name="Group 11">
            <a:extLst>
              <a:ext uri="{FF2B5EF4-FFF2-40B4-BE49-F238E27FC236}">
                <a16:creationId xmlns:a16="http://schemas.microsoft.com/office/drawing/2014/main" id="{C0FD0D96-4717-90BB-6720-3ADA15CE6B18}"/>
              </a:ext>
              <a:ext uri="{C183D7F6-B498-43B3-948B-1728B52AA6E4}">
                <adec:decorative xmlns:adec="http://schemas.microsoft.com/office/drawing/2017/decorative" val="1"/>
              </a:ext>
            </a:extLst>
          </p:cNvPr>
          <p:cNvGrpSpPr/>
          <p:nvPr/>
        </p:nvGrpSpPr>
        <p:grpSpPr>
          <a:xfrm>
            <a:off x="7379728" y="3622035"/>
            <a:ext cx="3503145" cy="2755905"/>
            <a:chOff x="19063" y="-47626"/>
            <a:chExt cx="807245" cy="800318"/>
          </a:xfrm>
        </p:grpSpPr>
        <p:sp>
          <p:nvSpPr>
            <p:cNvPr id="12" name="Freeform 12">
              <a:extLst>
                <a:ext uri="{FF2B5EF4-FFF2-40B4-BE49-F238E27FC236}">
                  <a16:creationId xmlns:a16="http://schemas.microsoft.com/office/drawing/2014/main" id="{695B4E10-87CC-F5FB-20C7-60F5E59C5FCE}"/>
                </a:ext>
              </a:extLst>
            </p:cNvPr>
            <p:cNvSpPr/>
            <p:nvPr/>
          </p:nvSpPr>
          <p:spPr>
            <a:xfrm>
              <a:off x="19063" y="-47626"/>
              <a:ext cx="807245" cy="77412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96757"/>
            </a:solidFill>
          </p:spPr>
          <p:txBody>
            <a:bodyPr/>
            <a:lstStyle/>
            <a:p>
              <a:endParaRPr lang="en-GB"/>
            </a:p>
          </p:txBody>
        </p:sp>
        <p:sp>
          <p:nvSpPr>
            <p:cNvPr id="13" name="TextBox 13">
              <a:extLst>
                <a:ext uri="{FF2B5EF4-FFF2-40B4-BE49-F238E27FC236}">
                  <a16:creationId xmlns:a16="http://schemas.microsoft.com/office/drawing/2014/main" id="{1EB458FF-B390-C311-1989-386A20999DFC}"/>
                </a:ext>
              </a:extLst>
            </p:cNvPr>
            <p:cNvSpPr txBox="1"/>
            <p:nvPr/>
          </p:nvSpPr>
          <p:spPr>
            <a:xfrm>
              <a:off x="130585" y="6567"/>
              <a:ext cx="584200" cy="746125"/>
            </a:xfrm>
            <a:prstGeom prst="rect">
              <a:avLst/>
            </a:prstGeom>
          </p:spPr>
          <p:txBody>
            <a:bodyPr lIns="33867" tIns="33867" rIns="33867" bIns="33867" rtlCol="0" anchor="ctr"/>
            <a:lstStyle/>
            <a:p>
              <a:pPr algn="ctr" defTabSz="578773">
                <a:spcBef>
                  <a:spcPct val="0"/>
                </a:spcBef>
              </a:pPr>
              <a:r>
                <a:rPr lang="en-US" sz="3200" kern="1200" dirty="0">
                  <a:solidFill>
                    <a:srgbClr val="FFFFFF"/>
                  </a:solidFill>
                  <a:latin typeface="Canva Sans"/>
                  <a:ea typeface="+mn-ea"/>
                  <a:cs typeface="+mn-cs"/>
                </a:rPr>
                <a:t>Most young people are asking for a reason!</a:t>
              </a:r>
              <a:endParaRPr lang="en-US" sz="3200" dirty="0">
                <a:solidFill>
                  <a:srgbClr val="FFFFFF"/>
                </a:solidFill>
                <a:latin typeface="Canva Sans"/>
              </a:endParaRPr>
            </a:p>
          </p:txBody>
        </p:sp>
      </p:grpSp>
      <p:sp>
        <p:nvSpPr>
          <p:cNvPr id="14" name="Title 13">
            <a:extLst>
              <a:ext uri="{FF2B5EF4-FFF2-40B4-BE49-F238E27FC236}">
                <a16:creationId xmlns:a16="http://schemas.microsoft.com/office/drawing/2014/main" id="{00904887-B462-090F-332B-0968448A6929}"/>
              </a:ext>
            </a:extLst>
          </p:cNvPr>
          <p:cNvSpPr>
            <a:spLocks noGrp="1"/>
          </p:cNvSpPr>
          <p:nvPr>
            <p:ph type="title" idx="4294967295"/>
          </p:nvPr>
        </p:nvSpPr>
        <p:spPr>
          <a:xfrm>
            <a:off x="304800" y="-762000"/>
            <a:ext cx="5486400" cy="762000"/>
          </a:xfrm>
        </p:spPr>
        <p:txBody>
          <a:bodyPr vert="horz" lIns="91440" tIns="45720" rIns="91440" bIns="45720" rtlCol="0" anchor="b">
            <a:normAutofit/>
          </a:bodyPr>
          <a:lstStyle/>
          <a:p>
            <a:r>
              <a:rPr lang="en-GB" dirty="0"/>
              <a:t>Appropriate time and place</a:t>
            </a:r>
          </a:p>
        </p:txBody>
      </p:sp>
    </p:spTree>
    <p:extLst>
      <p:ext uri="{BB962C8B-B14F-4D97-AF65-F5344CB8AC3E}">
        <p14:creationId xmlns:p14="http://schemas.microsoft.com/office/powerpoint/2010/main" val="1471554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BE3A1-BCB3-DC25-F9AC-54F2EFADBAF5}"/>
              </a:ext>
            </a:extLst>
          </p:cNvPr>
          <p:cNvSpPr>
            <a:spLocks noGrp="1"/>
          </p:cNvSpPr>
          <p:nvPr>
            <p:ph type="ctrTitle"/>
          </p:nvPr>
        </p:nvSpPr>
        <p:spPr>
          <a:xfrm>
            <a:off x="638882" y="3577456"/>
            <a:ext cx="10909640" cy="1687814"/>
          </a:xfrm>
        </p:spPr>
        <p:txBody>
          <a:bodyPr anchor="b">
            <a:normAutofit/>
          </a:bodyPr>
          <a:lstStyle/>
          <a:p>
            <a:r>
              <a:rPr lang="en-GB" sz="6100" dirty="0"/>
              <a:t>What are your curious questions?</a:t>
            </a:r>
          </a:p>
        </p:txBody>
      </p:sp>
      <p:pic>
        <p:nvPicPr>
          <p:cNvPr id="4" name="Picture 3">
            <a:extLst>
              <a:ext uri="{FF2B5EF4-FFF2-40B4-BE49-F238E27FC236}">
                <a16:creationId xmlns:a16="http://schemas.microsoft.com/office/drawing/2014/main" id="{12724AE0-14FE-447F-5F10-8F6A0428A0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73908" y="886627"/>
            <a:ext cx="6439588" cy="2152089"/>
          </a:xfrm>
          <a:prstGeom prst="rect">
            <a:avLst/>
          </a:prstGeom>
        </p:spPr>
      </p:pic>
      <p:sp>
        <p:nvSpPr>
          <p:cNvPr id="49"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CA85A1-7E5B-F9E9-DBE9-D399D4B0C0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20524" y="5947686"/>
            <a:ext cx="1109568" cy="762066"/>
          </a:xfrm>
          <a:prstGeom prst="rect">
            <a:avLst/>
          </a:prstGeom>
        </p:spPr>
      </p:pic>
    </p:spTree>
    <p:extLst>
      <p:ext uri="{BB962C8B-B14F-4D97-AF65-F5344CB8AC3E}">
        <p14:creationId xmlns:p14="http://schemas.microsoft.com/office/powerpoint/2010/main" val="428532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2D2C4-567D-EFCB-E2EF-2242D1EF06E5}"/>
              </a:ext>
              <a:ext uri="{C183D7F6-B498-43B3-948B-1728B52AA6E4}">
                <adec:decorative xmlns:adec="http://schemas.microsoft.com/office/drawing/2017/decorative" val="1"/>
              </a:ext>
            </a:extLst>
          </p:cNvPr>
          <p:cNvPicPr>
            <a:picLocks noChangeAspect="1"/>
          </p:cNvPicPr>
          <p:nvPr/>
        </p:nvPicPr>
        <p:blipFill rotWithShape="1">
          <a:blip r:embed="rId2"/>
          <a:srcRect r="54034"/>
          <a:stretch/>
        </p:blipFill>
        <p:spPr>
          <a:xfrm>
            <a:off x="10886" y="5232400"/>
            <a:ext cx="3705013" cy="1625600"/>
          </a:xfrm>
          <a:prstGeom prst="rect">
            <a:avLst/>
          </a:prstGeom>
        </p:spPr>
      </p:pic>
      <p:sp>
        <p:nvSpPr>
          <p:cNvPr id="3" name="Title 2">
            <a:extLst>
              <a:ext uri="{FF2B5EF4-FFF2-40B4-BE49-F238E27FC236}">
                <a16:creationId xmlns:a16="http://schemas.microsoft.com/office/drawing/2014/main" id="{F4C9E9A8-DF5A-5178-9171-0DF7942B46E2}"/>
              </a:ext>
            </a:extLst>
          </p:cNvPr>
          <p:cNvSpPr txBox="1">
            <a:spLocks noGrp="1"/>
          </p:cNvSpPr>
          <p:nvPr>
            <p:ph type="title" idx="4294967295"/>
          </p:nvPr>
        </p:nvSpPr>
        <p:spPr>
          <a:xfrm>
            <a:off x="635687" y="659011"/>
            <a:ext cx="7924800" cy="31288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a:ea typeface="+mn-ea"/>
                <a:cs typeface="+mn-cs"/>
              </a:rPr>
              <a:t>Youth worker background Informal education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293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933" b="0" i="0" u="none" strike="noStrike" kern="1200" cap="none" spc="0" normalizeH="0" baseline="0" noProof="0" dirty="0">
                <a:ln>
                  <a:noFill/>
                </a:ln>
                <a:solidFill>
                  <a:prstClr val="black"/>
                </a:solidFill>
                <a:effectLst/>
                <a:uLnTx/>
                <a:uFillTx/>
                <a:latin typeface="Calibri"/>
                <a:ea typeface="+mn-ea"/>
                <a:cs typeface="+mn-cs"/>
              </a:rPr>
              <a:t>- NCS (National Citizenship Service)</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933" b="0" i="0" u="none" strike="noStrike" kern="1200" cap="none" spc="0" normalizeH="0" baseline="0" noProof="0" dirty="0">
                <a:ln>
                  <a:noFill/>
                </a:ln>
                <a:solidFill>
                  <a:prstClr val="black"/>
                </a:solidFill>
                <a:effectLst/>
                <a:uLnTx/>
                <a:uFillTx/>
                <a:latin typeface="Calibri"/>
                <a:ea typeface="+mn-ea"/>
                <a:cs typeface="+mn-cs"/>
              </a:rPr>
              <a:t>- Prince’s Trust Team Leader </a:t>
            </a:r>
          </a:p>
          <a:p>
            <a:pPr marL="190510" marR="0" lvl="0" indent="-190510" algn="l" defTabSz="609630" rtl="0" eaLnBrk="1" fontAlgn="auto" latinLnBrk="0" hangingPunct="1">
              <a:lnSpc>
                <a:spcPct val="100000"/>
              </a:lnSpc>
              <a:spcBef>
                <a:spcPts val="0"/>
              </a:spcBef>
              <a:spcAft>
                <a:spcPts val="0"/>
              </a:spcAft>
              <a:buClrTx/>
              <a:buSzTx/>
              <a:buFontTx/>
              <a:buChar char="-"/>
              <a:tabLst/>
              <a:defRPr/>
            </a:pPr>
            <a:r>
              <a:rPr kumimoji="0" lang="en-GB" sz="2933" b="0" i="0" u="none" strike="noStrike" kern="1200" cap="none" spc="0" normalizeH="0" baseline="0" noProof="0" dirty="0">
                <a:ln>
                  <a:noFill/>
                </a:ln>
                <a:solidFill>
                  <a:prstClr val="black"/>
                </a:solidFill>
                <a:effectLst/>
                <a:uLnTx/>
                <a:uFillTx/>
                <a:latin typeface="Calibri"/>
                <a:ea typeface="+mn-ea"/>
                <a:cs typeface="+mn-cs"/>
              </a:rPr>
              <a:t>Health Promotion Specialist – Sex education </a:t>
            </a:r>
          </a:p>
        </p:txBody>
      </p:sp>
      <p:pic>
        <p:nvPicPr>
          <p:cNvPr id="5" name="Picture 4">
            <a:extLst>
              <a:ext uri="{FF2B5EF4-FFF2-40B4-BE49-F238E27FC236}">
                <a16:creationId xmlns:a16="http://schemas.microsoft.com/office/drawing/2014/main" id="{DDF062A2-557E-B06F-B4D9-8B2E3B2D18A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561" y="3935629"/>
            <a:ext cx="2702239" cy="2769972"/>
          </a:xfrm>
          <a:prstGeom prst="rect">
            <a:avLst/>
          </a:prstGeom>
        </p:spPr>
      </p:pic>
      <p:pic>
        <p:nvPicPr>
          <p:cNvPr id="7" name="Picture 6">
            <a:extLst>
              <a:ext uri="{FF2B5EF4-FFF2-40B4-BE49-F238E27FC236}">
                <a16:creationId xmlns:a16="http://schemas.microsoft.com/office/drawing/2014/main" id="{C64005C6-800B-F082-707F-78164E85340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941" y="3935628"/>
            <a:ext cx="4053359" cy="2702239"/>
          </a:xfrm>
          <a:prstGeom prst="rect">
            <a:avLst/>
          </a:prstGeom>
        </p:spPr>
      </p:pic>
      <p:pic>
        <p:nvPicPr>
          <p:cNvPr id="4" name="Picture 3">
            <a:extLst>
              <a:ext uri="{FF2B5EF4-FFF2-40B4-BE49-F238E27FC236}">
                <a16:creationId xmlns:a16="http://schemas.microsoft.com/office/drawing/2014/main" id="{483D217C-B5F2-19B0-E9D5-017D0B0273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5593" y="6354389"/>
            <a:ext cx="438629" cy="503611"/>
          </a:xfrm>
          <a:prstGeom prst="rect">
            <a:avLst/>
          </a:prstGeom>
        </p:spPr>
      </p:pic>
    </p:spTree>
    <p:extLst>
      <p:ext uri="{BB962C8B-B14F-4D97-AF65-F5344CB8AC3E}">
        <p14:creationId xmlns:p14="http://schemas.microsoft.com/office/powerpoint/2010/main" val="282125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ain Banner">
            <a:extLst>
              <a:ext uri="{FF2B5EF4-FFF2-40B4-BE49-F238E27FC236}">
                <a16:creationId xmlns:a16="http://schemas.microsoft.com/office/drawing/2014/main" id="{D0EAFA13-7E3C-A53B-8FA3-73F77657B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49" y="398251"/>
            <a:ext cx="7185991" cy="28547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D043349-95A7-DC34-638B-30621C133CFA}"/>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DRAGONs (Disability Real Action Group of Norfolk is a group made up young people aged 13-25 with Special Educational Needs and/or Disabilities (SEND). The group’s main aims are to make services in Norfolk more accessible to people with SEND, and to ensure that disabled young people in Norfolk have a voice in the services they receive.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un 1">
            <a:extLst>
              <a:ext uri="{FF2B5EF4-FFF2-40B4-BE49-F238E27FC236}">
                <a16:creationId xmlns:a16="http://schemas.microsoft.com/office/drawing/2014/main" id="{3559B7DD-EC73-B905-99CF-335756975968}"/>
              </a:ext>
              <a:ext uri="{C183D7F6-B498-43B3-948B-1728B52AA6E4}">
                <adec:decorative xmlns:adec="http://schemas.microsoft.com/office/drawing/2017/decorative" val="1"/>
              </a:ext>
            </a:extLst>
          </p:cNvPr>
          <p:cNvSpPr/>
          <p:nvPr/>
        </p:nvSpPr>
        <p:spPr>
          <a:xfrm>
            <a:off x="321277" y="6277232"/>
            <a:ext cx="516924" cy="378941"/>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7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EDF33-4140-7E8D-E49E-F9F0BC1E1B8D}"/>
              </a:ext>
            </a:extLst>
          </p:cNvPr>
          <p:cNvSpPr txBox="1">
            <a:spLocks noGrp="1"/>
          </p:cNvSpPr>
          <p:nvPr>
            <p:ph type="title" idx="4294967295"/>
          </p:nvPr>
        </p:nvSpPr>
        <p:spPr>
          <a:xfrm>
            <a:off x="694592" y="492369"/>
            <a:ext cx="8976946" cy="51569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Together with young people you will explore how you can adapt your learning activities to support young people in a creative &amp; safe environment. </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Adapting to young people’s different ways of learning </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Making learning accessible and including everyone equally</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Making space and time for exploration and curious questions</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Adults do not need to know everything but must be willing to learn together – A web engine of choice!</a:t>
            </a:r>
            <a:endPar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4E2CF72-C805-DEB1-3423-F58546C018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20524" y="5947686"/>
            <a:ext cx="1109568" cy="762066"/>
          </a:xfrm>
          <a:prstGeom prst="rect">
            <a:avLst/>
          </a:prstGeom>
        </p:spPr>
      </p:pic>
      <p:pic>
        <p:nvPicPr>
          <p:cNvPr id="3" name="Picture 2">
            <a:extLst>
              <a:ext uri="{FF2B5EF4-FFF2-40B4-BE49-F238E27FC236}">
                <a16:creationId xmlns:a16="http://schemas.microsoft.com/office/drawing/2014/main" id="{6358CCE0-D3BF-EC32-D06A-60F80D5BBC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9047" y="6079524"/>
            <a:ext cx="474921" cy="545279"/>
          </a:xfrm>
          <a:prstGeom prst="rect">
            <a:avLst/>
          </a:prstGeom>
        </p:spPr>
      </p:pic>
    </p:spTree>
    <p:extLst>
      <p:ext uri="{BB962C8B-B14F-4D97-AF65-F5344CB8AC3E}">
        <p14:creationId xmlns:p14="http://schemas.microsoft.com/office/powerpoint/2010/main" val="408300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85800" y="1684845"/>
            <a:ext cx="3488309" cy="1744155"/>
            <a:chOff x="0" y="0"/>
            <a:chExt cx="812800" cy="406400"/>
          </a:xfrm>
        </p:grpSpPr>
        <p:sp>
          <p:nvSpPr>
            <p:cNvPr id="3" name="Freeform 3"/>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0097B2"/>
            </a:solidFill>
          </p:spPr>
          <p:txBody>
            <a:bodyPr/>
            <a:lstStyle/>
            <a:p>
              <a:endParaRPr lang="en-GB"/>
            </a:p>
          </p:txBody>
        </p:sp>
        <p:sp>
          <p:nvSpPr>
            <p:cNvPr id="4" name="TextBox 4"/>
            <p:cNvSpPr txBox="1"/>
            <p:nvPr/>
          </p:nvSpPr>
          <p:spPr>
            <a:xfrm>
              <a:off x="0" y="-57150"/>
              <a:ext cx="812800" cy="463550"/>
            </a:xfrm>
            <a:prstGeom prst="rect">
              <a:avLst/>
            </a:prstGeom>
          </p:spPr>
          <p:txBody>
            <a:bodyPr lIns="33867" tIns="33867" rIns="33867" bIns="33867" rtlCol="0" anchor="ctr"/>
            <a:lstStyle/>
            <a:p>
              <a:pPr algn="ctr" defTabSz="609630">
                <a:lnSpc>
                  <a:spcPts val="2986"/>
                </a:lnSpc>
                <a:spcBef>
                  <a:spcPct val="0"/>
                </a:spcBef>
              </a:pPr>
              <a:r>
                <a:rPr lang="en-US" sz="2000" dirty="0">
                  <a:solidFill>
                    <a:srgbClr val="FFFFFF"/>
                  </a:solidFill>
                  <a:latin typeface="Canva Sans"/>
                </a:rPr>
                <a:t>Open Minded approach. Use what works for them!</a:t>
              </a:r>
            </a:p>
          </p:txBody>
        </p:sp>
      </p:grpSp>
      <p:grpSp>
        <p:nvGrpSpPr>
          <p:cNvPr id="5" name="Group 5">
            <a:extLst>
              <a:ext uri="{C183D7F6-B498-43B3-948B-1728B52AA6E4}">
                <adec:decorative xmlns:adec="http://schemas.microsoft.com/office/drawing/2017/decorative" val="1"/>
              </a:ext>
            </a:extLst>
          </p:cNvPr>
          <p:cNvGrpSpPr/>
          <p:nvPr/>
        </p:nvGrpSpPr>
        <p:grpSpPr>
          <a:xfrm>
            <a:off x="8099690" y="1585341"/>
            <a:ext cx="3488309" cy="1744155"/>
            <a:chOff x="0" y="0"/>
            <a:chExt cx="812800" cy="406400"/>
          </a:xfrm>
          <a:solidFill>
            <a:schemeClr val="accent2">
              <a:lumMod val="75000"/>
            </a:schemeClr>
          </a:solidFill>
        </p:grpSpPr>
        <p:sp>
          <p:nvSpPr>
            <p:cNvPr id="6" name="Freeform 6"/>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grpFill/>
          </p:spPr>
          <p:txBody>
            <a:bodyPr/>
            <a:lstStyle/>
            <a:p>
              <a:endParaRPr lang="en-GB"/>
            </a:p>
          </p:txBody>
        </p:sp>
        <p:sp>
          <p:nvSpPr>
            <p:cNvPr id="7" name="TextBox 7"/>
            <p:cNvSpPr txBox="1"/>
            <p:nvPr/>
          </p:nvSpPr>
          <p:spPr>
            <a:xfrm>
              <a:off x="81357" y="52491"/>
              <a:ext cx="650086" cy="315542"/>
            </a:xfrm>
            <a:prstGeom prst="rect">
              <a:avLst/>
            </a:prstGeom>
            <a:grpFill/>
          </p:spPr>
          <p:txBody>
            <a:bodyPr lIns="33867" tIns="33867" rIns="33867" bIns="33867" rtlCol="0" anchor="ctr"/>
            <a:lstStyle/>
            <a:p>
              <a:pPr algn="ctr" defTabSz="609630">
                <a:lnSpc>
                  <a:spcPts val="2986"/>
                </a:lnSpc>
                <a:spcBef>
                  <a:spcPct val="0"/>
                </a:spcBef>
              </a:pPr>
              <a:r>
                <a:rPr lang="en-US" sz="2000" dirty="0">
                  <a:solidFill>
                    <a:srgbClr val="FFFFFF"/>
                  </a:solidFill>
                  <a:latin typeface="Canva Sans"/>
                </a:rPr>
                <a:t>Think outside the box and how to evidence learning!</a:t>
              </a:r>
            </a:p>
          </p:txBody>
        </p:sp>
      </p:grpSp>
      <p:grpSp>
        <p:nvGrpSpPr>
          <p:cNvPr id="11" name="Group 11">
            <a:extLst>
              <a:ext uri="{C183D7F6-B498-43B3-948B-1728B52AA6E4}">
                <adec:decorative xmlns:adec="http://schemas.microsoft.com/office/drawing/2017/decorative" val="1"/>
              </a:ext>
            </a:extLst>
          </p:cNvPr>
          <p:cNvGrpSpPr/>
          <p:nvPr/>
        </p:nvGrpSpPr>
        <p:grpSpPr>
          <a:xfrm>
            <a:off x="8099690" y="4498763"/>
            <a:ext cx="3488309" cy="1744156"/>
            <a:chOff x="0" y="0"/>
            <a:chExt cx="812800" cy="406400"/>
          </a:xfrm>
        </p:grpSpPr>
        <p:sp>
          <p:nvSpPr>
            <p:cNvPr id="12" name="Freeform 12"/>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CB6CE6"/>
            </a:solidFill>
          </p:spPr>
          <p:txBody>
            <a:bodyPr/>
            <a:lstStyle/>
            <a:p>
              <a:endParaRPr lang="en-GB"/>
            </a:p>
          </p:txBody>
        </p:sp>
        <p:sp>
          <p:nvSpPr>
            <p:cNvPr id="13" name="TextBox 13"/>
            <p:cNvSpPr txBox="1"/>
            <p:nvPr/>
          </p:nvSpPr>
          <p:spPr>
            <a:xfrm>
              <a:off x="67229" y="22983"/>
              <a:ext cx="676205" cy="383417"/>
            </a:xfrm>
            <a:prstGeom prst="rect">
              <a:avLst/>
            </a:prstGeom>
          </p:spPr>
          <p:txBody>
            <a:bodyPr lIns="33867" tIns="33867" rIns="33867" bIns="33867" rtlCol="0" anchor="ctr"/>
            <a:lstStyle/>
            <a:p>
              <a:pPr algn="ctr" defTabSz="609630">
                <a:lnSpc>
                  <a:spcPts val="2706"/>
                </a:lnSpc>
                <a:spcBef>
                  <a:spcPct val="0"/>
                </a:spcBef>
              </a:pPr>
              <a:r>
                <a:rPr lang="en-US" sz="2000" dirty="0">
                  <a:solidFill>
                    <a:srgbClr val="FFFFFF"/>
                  </a:solidFill>
                  <a:latin typeface="Canva Sans"/>
                </a:rPr>
                <a:t>Think about young people as individuals, think about their individual needs and not just numbers.</a:t>
              </a:r>
            </a:p>
          </p:txBody>
        </p:sp>
      </p:grpSp>
      <p:grpSp>
        <p:nvGrpSpPr>
          <p:cNvPr id="14" name="Group 14">
            <a:extLst>
              <a:ext uri="{C183D7F6-B498-43B3-948B-1728B52AA6E4}">
                <adec:decorative xmlns:adec="http://schemas.microsoft.com/office/drawing/2017/decorative" val="1"/>
              </a:ext>
            </a:extLst>
          </p:cNvPr>
          <p:cNvGrpSpPr/>
          <p:nvPr/>
        </p:nvGrpSpPr>
        <p:grpSpPr>
          <a:xfrm>
            <a:off x="3317778" y="3112044"/>
            <a:ext cx="5665387" cy="1586527"/>
            <a:chOff x="0" y="0"/>
            <a:chExt cx="1451228" cy="406400"/>
          </a:xfrm>
        </p:grpSpPr>
        <p:sp>
          <p:nvSpPr>
            <p:cNvPr id="15" name="Freeform 15"/>
            <p:cNvSpPr/>
            <p:nvPr/>
          </p:nvSpPr>
          <p:spPr>
            <a:xfrm>
              <a:off x="0" y="0"/>
              <a:ext cx="1451228" cy="406400"/>
            </a:xfrm>
            <a:custGeom>
              <a:avLst/>
              <a:gdLst/>
              <a:ahLst/>
              <a:cxnLst/>
              <a:rect l="l" t="t" r="r" b="b"/>
              <a:pathLst>
                <a:path w="1451228" h="406400">
                  <a:moveTo>
                    <a:pt x="1248028" y="0"/>
                  </a:moveTo>
                  <a:lnTo>
                    <a:pt x="203200" y="0"/>
                  </a:lnTo>
                  <a:lnTo>
                    <a:pt x="0" y="203200"/>
                  </a:lnTo>
                  <a:lnTo>
                    <a:pt x="203200" y="406400"/>
                  </a:lnTo>
                  <a:lnTo>
                    <a:pt x="1248028" y="406400"/>
                  </a:lnTo>
                  <a:lnTo>
                    <a:pt x="1451228" y="203200"/>
                  </a:lnTo>
                  <a:lnTo>
                    <a:pt x="1248028" y="0"/>
                  </a:lnTo>
                  <a:close/>
                </a:path>
              </a:pathLst>
            </a:custGeom>
            <a:solidFill>
              <a:srgbClr val="5E17EB"/>
            </a:solidFill>
          </p:spPr>
          <p:txBody>
            <a:bodyPr/>
            <a:lstStyle/>
            <a:p>
              <a:endParaRPr lang="en-GB"/>
            </a:p>
          </p:txBody>
        </p:sp>
        <p:sp>
          <p:nvSpPr>
            <p:cNvPr id="16" name="TextBox 16"/>
            <p:cNvSpPr txBox="1"/>
            <p:nvPr/>
          </p:nvSpPr>
          <p:spPr>
            <a:xfrm>
              <a:off x="152400" y="-57150"/>
              <a:ext cx="1146428" cy="463550"/>
            </a:xfrm>
            <a:prstGeom prst="rect">
              <a:avLst/>
            </a:prstGeom>
          </p:spPr>
          <p:txBody>
            <a:bodyPr lIns="33867" tIns="33867" rIns="33867" bIns="33867" rtlCol="0" anchor="ctr"/>
            <a:lstStyle/>
            <a:p>
              <a:pPr algn="ctr" defTabSz="609630">
                <a:lnSpc>
                  <a:spcPts val="2706"/>
                </a:lnSpc>
                <a:spcBef>
                  <a:spcPct val="0"/>
                </a:spcBef>
              </a:pPr>
              <a:r>
                <a:rPr lang="en-US" sz="2000" dirty="0">
                  <a:solidFill>
                    <a:srgbClr val="FFFFFF"/>
                  </a:solidFill>
                  <a:latin typeface="Canva Sans"/>
                </a:rPr>
                <a:t>Everyone should get an opportunity to work on their weaknesses but also celebrate their strengths</a:t>
              </a:r>
            </a:p>
          </p:txBody>
        </p:sp>
      </p:grpSp>
      <p:sp>
        <p:nvSpPr>
          <p:cNvPr id="17" name="TextBox 17"/>
          <p:cNvSpPr txBox="1">
            <a:spLocks noGrp="1"/>
          </p:cNvSpPr>
          <p:nvPr>
            <p:ph type="title" idx="4294967295"/>
          </p:nvPr>
        </p:nvSpPr>
        <p:spPr>
          <a:xfrm>
            <a:off x="172995" y="641350"/>
            <a:ext cx="11870723"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nva Sans"/>
                <a:ea typeface="+mn-ea"/>
                <a:cs typeface="+mn-cs"/>
              </a:rPr>
              <a:t>Adapting to young people’s different ways of Informal learning</a:t>
            </a:r>
          </a:p>
        </p:txBody>
      </p:sp>
      <p:grpSp>
        <p:nvGrpSpPr>
          <p:cNvPr id="18" name="Group 11">
            <a:extLst>
              <a:ext uri="{FF2B5EF4-FFF2-40B4-BE49-F238E27FC236}">
                <a16:creationId xmlns:a16="http://schemas.microsoft.com/office/drawing/2014/main" id="{9D471195-A2F8-E3E7-D6BB-A192671A0361}"/>
              </a:ext>
              <a:ext uri="{C183D7F6-B498-43B3-948B-1728B52AA6E4}">
                <adec:decorative xmlns:adec="http://schemas.microsoft.com/office/drawing/2017/decorative" val="1"/>
              </a:ext>
            </a:extLst>
          </p:cNvPr>
          <p:cNvGrpSpPr/>
          <p:nvPr/>
        </p:nvGrpSpPr>
        <p:grpSpPr>
          <a:xfrm>
            <a:off x="712910" y="4323074"/>
            <a:ext cx="3488309" cy="1989427"/>
            <a:chOff x="0" y="-48222"/>
            <a:chExt cx="812800" cy="463550"/>
          </a:xfrm>
        </p:grpSpPr>
        <p:sp>
          <p:nvSpPr>
            <p:cNvPr id="19" name="Freeform 12">
              <a:extLst>
                <a:ext uri="{FF2B5EF4-FFF2-40B4-BE49-F238E27FC236}">
                  <a16:creationId xmlns:a16="http://schemas.microsoft.com/office/drawing/2014/main" id="{A4C5C6FB-EA49-FD58-FB2F-ECA6462DB0A8}"/>
                </a:ext>
              </a:extLst>
            </p:cNvPr>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chemeClr val="accent3">
                <a:lumMod val="75000"/>
              </a:schemeClr>
            </a:solidFill>
          </p:spPr>
          <p:txBody>
            <a:bodyPr/>
            <a:lstStyle/>
            <a:p>
              <a:endParaRPr lang="en-GB"/>
            </a:p>
          </p:txBody>
        </p:sp>
        <p:sp>
          <p:nvSpPr>
            <p:cNvPr id="20" name="TextBox 13">
              <a:extLst>
                <a:ext uri="{FF2B5EF4-FFF2-40B4-BE49-F238E27FC236}">
                  <a16:creationId xmlns:a16="http://schemas.microsoft.com/office/drawing/2014/main" id="{44A8F7AA-537F-4D72-78FE-CA22D8944C4A}"/>
                </a:ext>
              </a:extLst>
            </p:cNvPr>
            <p:cNvSpPr txBox="1"/>
            <p:nvPr/>
          </p:nvSpPr>
          <p:spPr>
            <a:xfrm>
              <a:off x="14175" y="-48222"/>
              <a:ext cx="784450" cy="463550"/>
            </a:xfrm>
            <a:prstGeom prst="rect">
              <a:avLst/>
            </a:prstGeom>
          </p:spPr>
          <p:txBody>
            <a:bodyPr lIns="33867" tIns="33867" rIns="33867" bIns="33867" rtlCol="0" anchor="ctr"/>
            <a:lstStyle/>
            <a:p>
              <a:pPr algn="ctr" defTabSz="609630">
                <a:lnSpc>
                  <a:spcPts val="2706"/>
                </a:lnSpc>
                <a:spcBef>
                  <a:spcPct val="0"/>
                </a:spcBef>
              </a:pPr>
              <a:r>
                <a:rPr lang="en-US" sz="2000" dirty="0">
                  <a:solidFill>
                    <a:srgbClr val="FFFFFF"/>
                  </a:solidFill>
                  <a:latin typeface="Canva Sans"/>
                </a:rPr>
                <a:t>Teach Young People to learn and enjoy learning.</a:t>
              </a:r>
            </a:p>
          </p:txBody>
        </p:sp>
      </p:grpSp>
      <p:pic>
        <p:nvPicPr>
          <p:cNvPr id="21" name="Picture 20">
            <a:extLst>
              <a:ext uri="{FF2B5EF4-FFF2-40B4-BE49-F238E27FC236}">
                <a16:creationId xmlns:a16="http://schemas.microsoft.com/office/drawing/2014/main" id="{876BFFF2-8D28-8D25-8B9A-58C44C881B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2995" y="6195629"/>
            <a:ext cx="431006" cy="494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6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a:hlinkClick r:id="" action="ppaction://media"/>
            <a:extLst>
              <a:ext uri="{FF2B5EF4-FFF2-40B4-BE49-F238E27FC236}">
                <a16:creationId xmlns:a16="http://schemas.microsoft.com/office/drawing/2014/main" id="{86852002-2940-6569-2C96-842B86205AC5}"/>
              </a:ext>
              <a:ext uri="{C183D7F6-B498-43B3-948B-1728B52AA6E4}">
                <adec:decorative xmlns:adec="http://schemas.microsoft.com/office/drawing/2017/decorative" val="1"/>
              </a:ext>
            </a:extLst>
          </p:cNvPr>
          <p:cNvPicPr>
            <a:picLocks noRot="1" noChangeAspect="1"/>
          </p:cNvPicPr>
          <p:nvPr>
            <a:videoFile r:link="rId1"/>
          </p:nvPr>
        </p:nvPicPr>
        <p:blipFill>
          <a:blip r:embed="rId4"/>
          <a:stretch>
            <a:fillRect/>
          </a:stretch>
        </p:blipFill>
        <p:spPr>
          <a:xfrm>
            <a:off x="1301750" y="643467"/>
            <a:ext cx="10071100" cy="5571066"/>
          </a:xfrm>
          <a:prstGeom prst="rect">
            <a:avLst/>
          </a:prstGeom>
        </p:spPr>
      </p:pic>
      <p:pic>
        <p:nvPicPr>
          <p:cNvPr id="3" name="Picture 2">
            <a:extLst>
              <a:ext uri="{FF2B5EF4-FFF2-40B4-BE49-F238E27FC236}">
                <a16:creationId xmlns:a16="http://schemas.microsoft.com/office/drawing/2014/main" id="{0FE02C26-4214-E747-63FC-78986631F5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5036" y="5758250"/>
            <a:ext cx="489270" cy="561754"/>
          </a:xfrm>
          <a:prstGeom prst="rect">
            <a:avLst/>
          </a:prstGeom>
        </p:spPr>
      </p:pic>
      <p:sp>
        <p:nvSpPr>
          <p:cNvPr id="4" name="Title 3">
            <a:extLst>
              <a:ext uri="{FF2B5EF4-FFF2-40B4-BE49-F238E27FC236}">
                <a16:creationId xmlns:a16="http://schemas.microsoft.com/office/drawing/2014/main" id="{1428560C-181B-D5AD-0BF5-65210F216173}"/>
              </a:ext>
            </a:extLst>
          </p:cNvPr>
          <p:cNvSpPr>
            <a:spLocks noGrp="1"/>
          </p:cNvSpPr>
          <p:nvPr>
            <p:ph type="title" idx="4294967295"/>
          </p:nvPr>
        </p:nvSpPr>
        <p:spPr>
          <a:xfrm>
            <a:off x="304800" y="-762000"/>
            <a:ext cx="5486400" cy="762000"/>
          </a:xfrm>
        </p:spPr>
        <p:txBody>
          <a:bodyPr vert="horz" lIns="91440" tIns="45720" rIns="91440" bIns="45720" rtlCol="0" anchor="b">
            <a:normAutofit/>
          </a:bodyPr>
          <a:lstStyle/>
          <a:p>
            <a:r>
              <a:rPr lang="en-GB" dirty="0"/>
              <a:t>Video</a:t>
            </a:r>
          </a:p>
        </p:txBody>
      </p:sp>
    </p:spTree>
    <p:extLst>
      <p:ext uri="{BB962C8B-B14F-4D97-AF65-F5344CB8AC3E}">
        <p14:creationId xmlns:p14="http://schemas.microsoft.com/office/powerpoint/2010/main" val="33978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22AF914-8E66-3EC1-7532-437F0BE724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1859732"/>
              </p:ext>
            </p:extLst>
          </p:nvPr>
        </p:nvGraphicFramePr>
        <p:xfrm>
          <a:off x="881744" y="315686"/>
          <a:ext cx="4550228" cy="5377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E92DAB99-0535-677B-BA80-573D520E35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17458" y="6114181"/>
            <a:ext cx="487722" cy="560881"/>
          </a:xfrm>
          <a:prstGeom prst="rect">
            <a:avLst/>
          </a:prstGeom>
        </p:spPr>
      </p:pic>
      <p:pic>
        <p:nvPicPr>
          <p:cNvPr id="3" name="Picture 2">
            <a:extLst>
              <a:ext uri="{FF2B5EF4-FFF2-40B4-BE49-F238E27FC236}">
                <a16:creationId xmlns:a16="http://schemas.microsoft.com/office/drawing/2014/main" id="{D14CDC9A-BA1F-5E00-B58E-80910516852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920524" y="5947686"/>
            <a:ext cx="1109568" cy="762066"/>
          </a:xfrm>
          <a:prstGeom prst="rect">
            <a:avLst/>
          </a:prstGeom>
        </p:spPr>
      </p:pic>
      <p:pic>
        <p:nvPicPr>
          <p:cNvPr id="4" name="Picture 3">
            <a:extLst>
              <a:ext uri="{FF2B5EF4-FFF2-40B4-BE49-F238E27FC236}">
                <a16:creationId xmlns:a16="http://schemas.microsoft.com/office/drawing/2014/main" id="{1AC0D808-1323-CCC0-0E96-573ADB575FA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051221" y="874939"/>
            <a:ext cx="4259035" cy="4259035"/>
          </a:xfrm>
          <a:prstGeom prst="rect">
            <a:avLst/>
          </a:prstGeom>
        </p:spPr>
      </p:pic>
      <p:sp>
        <p:nvSpPr>
          <p:cNvPr id="5" name="Title 4">
            <a:extLst>
              <a:ext uri="{FF2B5EF4-FFF2-40B4-BE49-F238E27FC236}">
                <a16:creationId xmlns:a16="http://schemas.microsoft.com/office/drawing/2014/main" id="{B7B33F70-4026-3838-B96B-CA024FA4534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Experiential learning</a:t>
            </a:r>
          </a:p>
        </p:txBody>
      </p:sp>
    </p:spTree>
    <p:extLst>
      <p:ext uri="{BB962C8B-B14F-4D97-AF65-F5344CB8AC3E}">
        <p14:creationId xmlns:p14="http://schemas.microsoft.com/office/powerpoint/2010/main" val="184706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AA8CC-DAD5-0F7F-1F2E-4AAEDBF00B9C}"/>
              </a:ext>
            </a:extLst>
          </p:cNvPr>
          <p:cNvSpPr>
            <a:spLocks noGrp="1"/>
          </p:cNvSpPr>
          <p:nvPr>
            <p:ph type="ctrTitle"/>
          </p:nvPr>
        </p:nvSpPr>
        <p:spPr>
          <a:xfrm>
            <a:off x="5297762" y="640080"/>
            <a:ext cx="6251110" cy="3566160"/>
          </a:xfrm>
        </p:spPr>
        <p:txBody>
          <a:bodyPr anchor="b">
            <a:normAutofit/>
          </a:bodyPr>
          <a:lstStyle/>
          <a:p>
            <a:pPr algn="l"/>
            <a:r>
              <a:rPr lang="en-GB" sz="5400"/>
              <a:t>Making Learning Accessible to All</a:t>
            </a:r>
          </a:p>
        </p:txBody>
      </p:sp>
      <p:pic>
        <p:nvPicPr>
          <p:cNvPr id="4" name="Picture 3">
            <a:extLst>
              <a:ext uri="{FF2B5EF4-FFF2-40B4-BE49-F238E27FC236}">
                <a16:creationId xmlns:a16="http://schemas.microsoft.com/office/drawing/2014/main" id="{DF640031-3832-1167-4AFA-6EFF5B77E0DE}"/>
              </a:ext>
              <a:ext uri="{C183D7F6-B498-43B3-948B-1728B52AA6E4}">
                <adec:decorative xmlns:adec="http://schemas.microsoft.com/office/drawing/2017/decorative" val="1"/>
              </a:ext>
            </a:extLst>
          </p:cNvPr>
          <p:cNvPicPr>
            <a:picLocks noChangeAspect="1"/>
          </p:cNvPicPr>
          <p:nvPr/>
        </p:nvPicPr>
        <p:blipFill rotWithShape="1">
          <a:blip r:embed="rId2"/>
          <a:srcRect r="1" b="1653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9E615A-3482-0EFA-2E4C-5374ED60B1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44809" y="5976930"/>
            <a:ext cx="1109568" cy="762066"/>
          </a:xfrm>
          <a:prstGeom prst="rect">
            <a:avLst/>
          </a:prstGeom>
        </p:spPr>
      </p:pic>
      <p:pic>
        <p:nvPicPr>
          <p:cNvPr id="6" name="Picture 5">
            <a:extLst>
              <a:ext uri="{FF2B5EF4-FFF2-40B4-BE49-F238E27FC236}">
                <a16:creationId xmlns:a16="http://schemas.microsoft.com/office/drawing/2014/main" id="{955AE48C-9002-A878-07BB-9DE10B4522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9592" y="6150681"/>
            <a:ext cx="566977" cy="414564"/>
          </a:xfrm>
          <a:prstGeom prst="rect">
            <a:avLst/>
          </a:prstGeom>
        </p:spPr>
      </p:pic>
    </p:spTree>
    <p:extLst>
      <p:ext uri="{BB962C8B-B14F-4D97-AF65-F5344CB8AC3E}">
        <p14:creationId xmlns:p14="http://schemas.microsoft.com/office/powerpoint/2010/main" val="24244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64A9-5A48-914B-EBB9-3F96BC42C621}"/>
              </a:ext>
            </a:extLst>
          </p:cNvPr>
          <p:cNvSpPr>
            <a:spLocks noGrp="1"/>
          </p:cNvSpPr>
          <p:nvPr>
            <p:ph type="title"/>
          </p:nvPr>
        </p:nvSpPr>
        <p:spPr>
          <a:xfrm>
            <a:off x="370703" y="1169260"/>
            <a:ext cx="10515600" cy="853560"/>
          </a:xfrm>
        </p:spPr>
        <p:txBody>
          <a:bodyPr>
            <a:normAutofit/>
          </a:bodyPr>
          <a:lstStyle/>
          <a:p>
            <a:pPr marL="457200" indent="-457200">
              <a:buFont typeface="Wingdings" panose="05000000000000000000" pitchFamily="2" charset="2"/>
              <a:buChar char="Ø"/>
            </a:pPr>
            <a:r>
              <a:rPr lang="en-GB" sz="2700" b="1" dirty="0"/>
              <a:t>Reasonable Adjustments</a:t>
            </a:r>
          </a:p>
        </p:txBody>
      </p:sp>
      <p:sp>
        <p:nvSpPr>
          <p:cNvPr id="3" name="Content Placeholder 2">
            <a:extLst>
              <a:ext uri="{FF2B5EF4-FFF2-40B4-BE49-F238E27FC236}">
                <a16:creationId xmlns:a16="http://schemas.microsoft.com/office/drawing/2014/main" id="{3B2E4E1E-9D33-2FB8-700B-168ED55C967B}"/>
              </a:ext>
            </a:extLst>
          </p:cNvPr>
          <p:cNvSpPr>
            <a:spLocks noGrp="1"/>
          </p:cNvSpPr>
          <p:nvPr>
            <p:ph idx="1"/>
          </p:nvPr>
        </p:nvSpPr>
        <p:spPr>
          <a:xfrm>
            <a:off x="234778" y="2113948"/>
            <a:ext cx="11722443" cy="4351338"/>
          </a:xfrm>
        </p:spPr>
        <p:txBody>
          <a:bodyPr>
            <a:normAutofit fontScale="92500"/>
          </a:bodyPr>
          <a:lstStyle/>
          <a:p>
            <a:pPr marL="0" indent="0">
              <a:buNone/>
            </a:pPr>
            <a:r>
              <a:rPr lang="en-GB" sz="2000" dirty="0"/>
              <a:t>When making learning accessible the aim is to make sure all young people can understand what is being taught and communicate easily. A key part of this is reasonable adjustments.</a:t>
            </a:r>
          </a:p>
          <a:p>
            <a:pPr marL="0" indent="0">
              <a:buNone/>
            </a:pPr>
            <a:endParaRPr lang="en-GB" sz="2000" dirty="0"/>
          </a:p>
          <a:p>
            <a:pPr>
              <a:lnSpc>
                <a:spcPct val="150000"/>
              </a:lnSpc>
            </a:pPr>
            <a:r>
              <a:rPr lang="en-GB" sz="2000" dirty="0"/>
              <a:t> Familiarise yourself with your students' needs and be aware of any reasonable adjustments before the session.</a:t>
            </a:r>
          </a:p>
          <a:p>
            <a:pPr>
              <a:lnSpc>
                <a:spcPct val="150000"/>
              </a:lnSpc>
            </a:pPr>
            <a:r>
              <a:rPr lang="en-GB" sz="2000" dirty="0"/>
              <a:t>Ensure reasonable adjustments are in place during the session. </a:t>
            </a:r>
          </a:p>
          <a:p>
            <a:pPr>
              <a:lnSpc>
                <a:spcPct val="150000"/>
              </a:lnSpc>
            </a:pPr>
            <a:r>
              <a:rPr lang="en-GB" sz="2000" dirty="0"/>
              <a:t>Try to avoid singling out those with reasonable adjustments as this can be embarrassing and isolating.</a:t>
            </a:r>
          </a:p>
          <a:p>
            <a:pPr>
              <a:lnSpc>
                <a:spcPct val="150000"/>
              </a:lnSpc>
            </a:pPr>
            <a:r>
              <a:rPr lang="en-GB" sz="2000" dirty="0"/>
              <a:t> Make sure the learning space is accessible to all in attendance. </a:t>
            </a:r>
          </a:p>
          <a:p>
            <a:pPr>
              <a:lnSpc>
                <a:spcPct val="150000"/>
              </a:lnSpc>
            </a:pPr>
            <a:r>
              <a:rPr lang="en-GB" sz="2000" dirty="0"/>
              <a:t>Allow plenty of time. </a:t>
            </a:r>
          </a:p>
          <a:p>
            <a:pPr>
              <a:lnSpc>
                <a:spcPct val="150000"/>
              </a:lnSpc>
            </a:pPr>
            <a:r>
              <a:rPr lang="en-GB" sz="2000" dirty="0"/>
              <a:t>Please don’t get cross at people for things they can't help. </a:t>
            </a:r>
          </a:p>
        </p:txBody>
      </p:sp>
      <p:sp>
        <p:nvSpPr>
          <p:cNvPr id="4" name="TextBox 3">
            <a:extLst>
              <a:ext uri="{FF2B5EF4-FFF2-40B4-BE49-F238E27FC236}">
                <a16:creationId xmlns:a16="http://schemas.microsoft.com/office/drawing/2014/main" id="{348A778E-0211-C216-06C0-D4F8A776E04A}"/>
              </a:ext>
            </a:extLst>
          </p:cNvPr>
          <p:cNvSpPr txBox="1"/>
          <p:nvPr/>
        </p:nvSpPr>
        <p:spPr>
          <a:xfrm>
            <a:off x="370703" y="247135"/>
            <a:ext cx="10956324" cy="830997"/>
          </a:xfrm>
          <a:prstGeom prst="rect">
            <a:avLst/>
          </a:prstGeom>
          <a:noFill/>
        </p:spPr>
        <p:txBody>
          <a:bodyPr wrap="square" rtlCol="0">
            <a:spAutoFit/>
          </a:bodyPr>
          <a:lstStyle/>
          <a:p>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Making Learning Accessible to All</a:t>
            </a:r>
            <a:endParaRPr lang="en-GB" sz="4800" dirty="0"/>
          </a:p>
        </p:txBody>
      </p:sp>
      <p:pic>
        <p:nvPicPr>
          <p:cNvPr id="1028" name="Picture 4">
            <a:extLst>
              <a:ext uri="{FF2B5EF4-FFF2-40B4-BE49-F238E27FC236}">
                <a16:creationId xmlns:a16="http://schemas.microsoft.com/office/drawing/2014/main" id="{F7EB2935-1626-D367-6077-95307DA10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701" y="5848865"/>
            <a:ext cx="1112520" cy="762000"/>
          </a:xfrm>
          <a:prstGeom prst="rect">
            <a:avLst/>
          </a:prstGeom>
          <a:solidFill>
            <a:srgbClr val="7030A0"/>
          </a:solidFill>
        </p:spPr>
      </p:pic>
      <p:pic>
        <p:nvPicPr>
          <p:cNvPr id="7" name="Picture 6">
            <a:extLst>
              <a:ext uri="{FF2B5EF4-FFF2-40B4-BE49-F238E27FC236}">
                <a16:creationId xmlns:a16="http://schemas.microsoft.com/office/drawing/2014/main" id="{072004B5-3A35-898A-04CC-F02E602C43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04424" y="6050722"/>
            <a:ext cx="566977" cy="414564"/>
          </a:xfrm>
          <a:prstGeom prst="rect">
            <a:avLst/>
          </a:prstGeom>
        </p:spPr>
      </p:pic>
    </p:spTree>
    <p:extLst>
      <p:ext uri="{BB962C8B-B14F-4D97-AF65-F5344CB8AC3E}">
        <p14:creationId xmlns:p14="http://schemas.microsoft.com/office/powerpoint/2010/main" val="3757090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202314-371f-4a32-9f59-6af7e294e9cd"/>
    <lcf76f155ced4ddcb4097134ff3c332f xmlns="4d391113-094c-4272-bd59-d7a9a76b2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46215-AA3F-42D2-B0E7-31F0637F7E63}">
  <ds:schemaRefs>
    <ds:schemaRef ds:uri="http://schemas.microsoft.com/sharepoint/v3/contenttype/forms"/>
  </ds:schemaRefs>
</ds:datastoreItem>
</file>

<file path=customXml/itemProps2.xml><?xml version="1.0" encoding="utf-8"?>
<ds:datastoreItem xmlns:ds="http://schemas.openxmlformats.org/officeDocument/2006/customXml" ds:itemID="{DB1F00B9-063B-4393-BF01-9586B77DD4C5}">
  <ds:schemaRefs>
    <ds:schemaRef ds:uri="http://purl.org/dc/elements/1.1/"/>
    <ds:schemaRef ds:uri="http://schemas.microsoft.com/office/2006/metadata/properties"/>
    <ds:schemaRef ds:uri="4d391113-094c-4272-bd59-d7a9a76b2edd"/>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4202314-371f-4a32-9f59-6af7e294e9cd"/>
    <ds:schemaRef ds:uri="http://www.w3.org/XML/1998/namespace"/>
    <ds:schemaRef ds:uri="http://purl.org/dc/dcmitype/"/>
  </ds:schemaRefs>
</ds:datastoreItem>
</file>

<file path=customXml/itemProps3.xml><?xml version="1.0" encoding="utf-8"?>
<ds:datastoreItem xmlns:ds="http://schemas.openxmlformats.org/officeDocument/2006/customXml" ds:itemID="{9A4E7A5D-6644-48AA-84DC-51AF58D69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1728</TotalTime>
  <Words>1113</Words>
  <Application>Microsoft Office PowerPoint</Application>
  <PresentationFormat>Widescreen</PresentationFormat>
  <Paragraphs>108</Paragraphs>
  <Slides>19</Slides>
  <Notes>11</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Aptos</vt:lpstr>
      <vt:lpstr>Aptos Display</vt:lpstr>
      <vt:lpstr>Arial</vt:lpstr>
      <vt:lpstr>Calibri</vt:lpstr>
      <vt:lpstr>Calibri Light</vt:lpstr>
      <vt:lpstr>Canva Sans</vt:lpstr>
      <vt:lpstr>Symbol</vt:lpstr>
      <vt:lpstr>Wingdings</vt:lpstr>
      <vt:lpstr>Office Theme</vt:lpstr>
      <vt:lpstr>2_Office Theme</vt:lpstr>
      <vt:lpstr>3_Office Theme</vt:lpstr>
      <vt:lpstr>Learning Together</vt:lpstr>
      <vt:lpstr>Youth worker background Informal education    - NCS (National Citizenship Service) - Prince’s Trust Team Leader  Health Promotion Specialist – Sex education </vt:lpstr>
      <vt:lpstr>   DRAGONs (Disability Real Action Group of Norfolk is a group made up young people aged 13-25 with Special Educational Needs and/or Disabilities (SEND). The group’s main aims are to make services in Norfolk more accessible to people with SEND, and to ensure that disabled young people in Norfolk have a voice in the services they receive. </vt:lpstr>
      <vt:lpstr>Outcomes   Together with young people you will explore how you can adapt your learning activities to support young people in a creative &amp; safe environment.    Adapting to young people’s different ways of learning  Making learning accessible and including everyone equally Making space and time for exploration and curious questions Adults do not need to know everything but must be willing to learn together – A web engine of choice! </vt:lpstr>
      <vt:lpstr>Adapting to young people’s different ways of Informal learning</vt:lpstr>
      <vt:lpstr>Video</vt:lpstr>
      <vt:lpstr>Experiential learning</vt:lpstr>
      <vt:lpstr>Making Learning Accessible to All</vt:lpstr>
      <vt:lpstr>Reasonable Adjustments</vt:lpstr>
      <vt:lpstr>Patience is Key</vt:lpstr>
      <vt:lpstr>A Holistic Approach </vt:lpstr>
      <vt:lpstr>Learning With Young People</vt:lpstr>
      <vt:lpstr>Learning Together</vt:lpstr>
      <vt:lpstr>Learning Zones</vt:lpstr>
      <vt:lpstr>Learning From Young People and the Importance of Youth Voice </vt:lpstr>
      <vt:lpstr>Video 2</vt:lpstr>
      <vt:lpstr>Making space and time for exploration and curious questions</vt:lpstr>
      <vt:lpstr>Appropriate time and place</vt:lpstr>
      <vt:lpstr>What are your curious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Together</dc:title>
  <dc:creator>Anita Beckett</dc:creator>
  <cp:lastModifiedBy>Genevieve Bouquet</cp:lastModifiedBy>
  <cp:revision>15</cp:revision>
  <dcterms:created xsi:type="dcterms:W3CDTF">2024-03-28T18:37:27Z</dcterms:created>
  <dcterms:modified xsi:type="dcterms:W3CDTF">2024-06-05T08:59:28Z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ies>
</file>