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58" r:id="rId6"/>
    <p:sldId id="1813" r:id="rId7"/>
    <p:sldId id="358" r:id="rId8"/>
    <p:sldId id="359" r:id="rId9"/>
    <p:sldId id="351" r:id="rId10"/>
    <p:sldId id="265" r:id="rId11"/>
    <p:sldId id="266" r:id="rId12"/>
    <p:sldId id="267" r:id="rId13"/>
    <p:sldId id="264" r:id="rId14"/>
    <p:sldId id="261" r:id="rId15"/>
    <p:sldId id="269" r:id="rId16"/>
    <p:sldId id="270" r:id="rId17"/>
    <p:sldId id="268" r:id="rId18"/>
    <p:sldId id="352" r:id="rId19"/>
    <p:sldId id="354" r:id="rId20"/>
    <p:sldId id="355" r:id="rId21"/>
    <p:sldId id="345" r:id="rId22"/>
    <p:sldId id="1812" r:id="rId23"/>
    <p:sldId id="353" r:id="rId24"/>
    <p:sldId id="272" r:id="rId25"/>
    <p:sldId id="273" r:id="rId26"/>
    <p:sldId id="271" r:id="rId27"/>
    <p:sldId id="357" r:id="rId28"/>
    <p:sldId id="356" r:id="rId29"/>
    <p:sldId id="34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560A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9A249-DCD2-474B-AA2D-708F6ADE1798}" v="25" dt="2024-05-23T13:43:11.571"/>
    <p1510:client id="{6AF48519-BF3B-4533-AF2B-19550F7EBEA1}" v="19" dt="2024-05-23T12:53:21.874"/>
    <p1510:client id="{7FB20ECF-117E-4AA4-B27E-27972EAE55D6}" v="1" dt="2024-05-23T12:22:10.980"/>
    <p1510:client id="{A6273B0D-678A-46C5-84E6-9DBB00481BF7}" v="14" dt="2024-05-23T12:57:29.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76479" autoAdjust="0"/>
  </p:normalViewPr>
  <p:slideViewPr>
    <p:cSldViewPr snapToGrid="0">
      <p:cViewPr varScale="1">
        <p:scale>
          <a:sx n="25" d="100"/>
          <a:sy n="25" d="100"/>
        </p:scale>
        <p:origin x="44" y="51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63E41-4DBB-46E2-A7E9-8B7007393C34}" type="datetimeFigureOut">
              <a:t>6/5/2024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BBDB0-D0F9-4665-9622-2835445AC2A4}" type="slidenum">
              <a:t>‹#›</a:t>
            </a:fld>
            <a:endParaRPr lang="en-GB"/>
          </a:p>
        </p:txBody>
      </p:sp>
    </p:spTree>
    <p:extLst>
      <p:ext uri="{BB962C8B-B14F-4D97-AF65-F5344CB8AC3E}">
        <p14:creationId xmlns:p14="http://schemas.microsoft.com/office/powerpoint/2010/main" val="375890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ng.com/images/search?view=detailV2&amp;ccid=8kLQCBN0&amp;id=8E0DC36BA7CDAF95A84CA1779969A8CD3B53B91A&amp;thid=OIP.8kLQCBN0hxyjpPtg9LNpjAHaHN&amp;mediaurl=https%3A%2F%2Fth.bing.com%2Fth%2Fid%2FR.f242d0081374871ca3a4fb60f4b3698c%3Frik%3DGrlTO82oaZl3oQ%26riu%3Dhttp%253a%252f%252fwww.neilslade.com%252fgifs%252fpeace.jpg%26ehk%3DJKOjsdr%252bCeJgKr0c1qjHnK%252ffpTm0Xx%252bOszP874M6Rd4%253d%26risl%3D%26pid%3DImgRaw%26r%3D0&amp;exph=284&amp;expw=292&amp;q=world+culture&amp;form=IRPRST&amp;ck=77706D2C2E39FB84A38090A3063475EB&amp;selectedindex=10&amp;itb=0&amp;ajaxhist=0&amp;ajaxserp=0&amp;pivotparams=insightsToken%3Dccid_3qh97%252F89*cp_E92C2D84E1C741054260523697A8E342*mid_8AAA40CC5E07C4762949D4A50299B3C72ED50CB2*simid_608006626418107258*thid_OIP.3qh97!_89IXULUNdYnriEKAHaDu&amp;vt=0&amp;sim=11&amp;iss=VSI&amp;ajaxhist=0&amp;ajaxserp=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ing.com/images/search?view=detailV2&amp;ccid=eXFeaHfs&amp;id=7AEABB49CE8CE9B4E467BC4826CFABED7C89A82E&amp;thid=OIP.eXFeaHfsQsyfqszdhCkiiQHaHa&amp;mediaurl=https%3A%2F%2Ffacts.museum%2Fimg%2Ffacts%2F1591.jpg&amp;cdnurl=https%3A%2F%2Fth.bing.com%2Fth%2Fid%2FR.79715e6877ec42cc9faaccdd84292289%3Frik%3DLqiJfO2rzyZIvA%26pid%3DImgRaw%26r%3D0&amp;exph=1000&amp;expw=1000&amp;q=cheerful&amp;simid=608016058160469972&amp;form=IRPRST&amp;ck=2EB6815C673F0F2466FB268ECC6869E8&amp;selectedindex=13&amp;itb=0&amp;ajaxhist=0&amp;ajaxserp=0&amp;pivotparams=insightsToken%3Dccid_35hoOuFx*cp_E892E9BBE959F67D4FB084E1C28B877D*mid_B5D9DEB4BAA29BCF32CEE02F1C2E35144FE92F40*simid_608013635834024888*thid_OIP.35hoOuFxeSU7ZvXNxl9TUgHaJn&amp;vt=0&amp;sim=11&amp;iss=VSI&amp;ajaxhist=0&amp;ajaxserp=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ng.com/images/search?view=detailV2&amp;ccid=O4lCpwl9&amp;id=CE9659C5B37978795F155119509AA737D1438D6B&amp;thid=OIP.O4lCpwl9t1fx0g8Fx11mlgHaHa&amp;mediaurl=https%3a%2f%2fwidelensleadership.com%2fwp-content%2fuploads%2f2021%2f04%2fActive-Listening-Updated-1200-%c3%97-1200-px.jpg&amp;cdnurl=https%3a%2f%2fth.bing.com%2fth%2fid%2fR.3b8942a7097db757f1d20f05c75d6696%3frik%3da41D0TenmlAZUQ%26pid%3dImgRaw%26r%3d0&amp;exph=1350&amp;expw=1350&amp;q=listening&amp;simid=608011819032198494&amp;FORM=IRPRST&amp;ck=7278B1BBCB1729D262DE4BA64EAF2620&amp;selectedIndex=37&amp;itb=0&amp;ajaxhist=0&amp;ajaxserp=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ng.com/images/search?view=detailV2&amp;ccid=8Qk%2bE1u0&amp;id=E664E1EE9E4E4680F0D2745F4BC9FDC7594817D8&amp;thid=OIP.8Qk-E1u0Y6ap02ycydQy-gHaE7&amp;mediaurl=https%3a%2f%2fimg.freepik.com%2fpremium-vector%2fyoung-people-show-signs-give-feedback-service_198530-1500.jpg&amp;cdnurl=https%3a%2f%2fth.bing.com%2fth%2fid%2fR.f1093e135bb463a6a9d36c9cc9d432fa%3frik%3d2BdIWcf9yUtfdA%26pid%3dImgRaw%26r%3d0&amp;exph=417&amp;expw=626&amp;q=young+people+feedback&amp;simid=608005346533649974&amp;FORM=IRPRST&amp;ck=4C1A01C110C8B9AB3B532720FEDE487A&amp;selectedIndex=1&amp;itb=0&amp;ajaxhist=0&amp;ajaxserp=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ng.com/images/search?view=detailV2&amp;ccid=K03K22Qz&amp;id=97214D16145CC18AF99762F6E49F1F7B54DAEB1D&amp;thid=OIP.K03K22QzdxPDJ-n-1rd59AAAAA&amp;mediaurl=https%3a%2f%2fwww.open.edu%2fopenlearn%2fpluginfile.php%2f3141520%2fmod_oucontent%2foucontent%2f106278%2fa0b0239f%2f791e2056%2fwk2_figure01.png&amp;cdnurl=https%3a%2f%2fth.bing.com%2fth%2fid%2fR.2b4dcadb64337713c327e9fed6b779f4%3frik%3dHevaVHsfn%252bT2Yg%26pid%3dImgRaw%26r%3d0&amp;exph=358&amp;expw=275&amp;q=reflective+thinking&amp;simid=608048841643291339&amp;FORM=IRPRST&amp;ck=3A933710C33674B77C4A6C4E9050F698&amp;selectedIndex=4&amp;itb=1&amp;ajaxhist=0&amp;ajaxserp=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ng.com/images/search?view=detailV2&amp;ccid=FQqOLe%2fI&amp;id=5BD2DC29DD46114FFB4444FCDF4E338040A791B6&amp;thid=OIP.FQqOLe_IfImMPhUtC1ZNigHaEn&amp;mediaurl=https%3a%2f%2fwww.powerstownet.com%2fwp-content%2fuploads%2f2016%2f10%2frespect2-1024x639.jpg&amp;cdnurl=https%3a%2f%2fth.bing.com%2fth%2fid%2fR.150a8e2defc87c898c3e152d0b564d8a%3frik%3dtpGnQIAzTt%252f8RA%26pid%3dImgRaw%26r%3d0&amp;exph=639&amp;expw=1024&amp;q=respect&amp;simid=607996911180935370&amp;FORM=IRPRST&amp;ck=839F8840599CE303A32429800FF9FD79&amp;selectedIndex=16&amp;itb=0&amp;ajaxhist=0&amp;ajaxserp=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1</a:t>
            </a:fld>
            <a:endParaRPr lang="en-GB"/>
          </a:p>
        </p:txBody>
      </p:sp>
    </p:spTree>
    <p:extLst>
      <p:ext uri="{BB962C8B-B14F-4D97-AF65-F5344CB8AC3E}">
        <p14:creationId xmlns:p14="http://schemas.microsoft.com/office/powerpoint/2010/main" val="2551372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15</a:t>
            </a:fld>
            <a:endParaRPr lang="en-GB"/>
          </a:p>
        </p:txBody>
      </p:sp>
    </p:spTree>
    <p:extLst>
      <p:ext uri="{BB962C8B-B14F-4D97-AF65-F5344CB8AC3E}">
        <p14:creationId xmlns:p14="http://schemas.microsoft.com/office/powerpoint/2010/main" val="606941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world culture - Search Images (bing.com)</a:t>
            </a:r>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16</a:t>
            </a:fld>
            <a:endParaRPr lang="en-GB"/>
          </a:p>
        </p:txBody>
      </p:sp>
    </p:spTree>
    <p:extLst>
      <p:ext uri="{BB962C8B-B14F-4D97-AF65-F5344CB8AC3E}">
        <p14:creationId xmlns:p14="http://schemas.microsoft.com/office/powerpoint/2010/main" val="388070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17</a:t>
            </a:fld>
            <a:endParaRPr lang="en-GB"/>
          </a:p>
        </p:txBody>
      </p:sp>
    </p:spTree>
    <p:extLst>
      <p:ext uri="{BB962C8B-B14F-4D97-AF65-F5344CB8AC3E}">
        <p14:creationId xmlns:p14="http://schemas.microsoft.com/office/powerpoint/2010/main" val="245465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18</a:t>
            </a:fld>
            <a:endParaRPr lang="en-GB"/>
          </a:p>
        </p:txBody>
      </p:sp>
    </p:spTree>
    <p:extLst>
      <p:ext uri="{BB962C8B-B14F-4D97-AF65-F5344CB8AC3E}">
        <p14:creationId xmlns:p14="http://schemas.microsoft.com/office/powerpoint/2010/main" val="2202066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We’d like to share a short video that was coproduced with yp and is part of the system wide participation training. You’ll see that it reflects participation at both an individual and collective / system level</a:t>
            </a:r>
          </a:p>
          <a:p>
            <a:endParaRPr lang="en-GB" b="1"/>
          </a:p>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D04CB-A7D6-4368-B89F-56E8B3B8C9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55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cheerful - Search Images (bing.com)</a:t>
            </a:r>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21</a:t>
            </a:fld>
            <a:endParaRPr lang="en-GB"/>
          </a:p>
        </p:txBody>
      </p:sp>
    </p:spTree>
    <p:extLst>
      <p:ext uri="{BB962C8B-B14F-4D97-AF65-F5344CB8AC3E}">
        <p14:creationId xmlns:p14="http://schemas.microsoft.com/office/powerpoint/2010/main" val="506908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listening - Search Images (bing.com)</a:t>
            </a:r>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22</a:t>
            </a:fld>
            <a:endParaRPr lang="en-GB"/>
          </a:p>
        </p:txBody>
      </p:sp>
    </p:spTree>
    <p:extLst>
      <p:ext uri="{BB962C8B-B14F-4D97-AF65-F5344CB8AC3E}">
        <p14:creationId xmlns:p14="http://schemas.microsoft.com/office/powerpoint/2010/main" val="4276031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Some  communication tools can also be used to support conversations as appropriate such as Talking Mats, </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Signalong</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Lego Play, Arts &amp; Crafts, conversation cards, going for a walk and engaging in an activity that interests the young person. The use of some of these tools will require additional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layout of a room can be adapted to ensure it is more comfortable and accessible, young people have stated that sitting directly opposite someone can be intimidating, or to many questions. Setting boundaries at the beginning of a meeting and being clear about the purpose of the conversation, confirming that a young person can leave or take time out if they feel uncomfortable. </a:t>
            </a:r>
          </a:p>
          <a:p>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23</a:t>
            </a:fld>
            <a:endParaRPr lang="en-GB"/>
          </a:p>
        </p:txBody>
      </p:sp>
    </p:spTree>
    <p:extLst>
      <p:ext uri="{BB962C8B-B14F-4D97-AF65-F5344CB8AC3E}">
        <p14:creationId xmlns:p14="http://schemas.microsoft.com/office/powerpoint/2010/main" val="107966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2</a:t>
            </a:fld>
            <a:endParaRPr lang="en-GB"/>
          </a:p>
        </p:txBody>
      </p:sp>
    </p:spTree>
    <p:extLst>
      <p:ext uri="{BB962C8B-B14F-4D97-AF65-F5344CB8AC3E}">
        <p14:creationId xmlns:p14="http://schemas.microsoft.com/office/powerpoint/2010/main" val="392410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Delegates will have a look at the Youth slang and then match it to a meaning on the right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BBDB0-D0F9-4665-9622-2835445AC2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17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young people feedback - Search Images (bing.com)</a:t>
            </a:r>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5</a:t>
            </a:fld>
            <a:endParaRPr lang="en-GB"/>
          </a:p>
        </p:txBody>
      </p:sp>
    </p:spTree>
    <p:extLst>
      <p:ext uri="{BB962C8B-B14F-4D97-AF65-F5344CB8AC3E}">
        <p14:creationId xmlns:p14="http://schemas.microsoft.com/office/powerpoint/2010/main" val="227359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Solihull and Reciprocity – Containment – Behaviour Management</a:t>
            </a:r>
          </a:p>
          <a:p>
            <a:endParaRPr lang="en-GB" dirty="0"/>
          </a:p>
          <a:p>
            <a:r>
              <a:rPr lang="en-GB" dirty="0"/>
              <a:t>Appreciative Enquiry – Signs of Safety</a:t>
            </a:r>
          </a:p>
        </p:txBody>
      </p:sp>
      <p:sp>
        <p:nvSpPr>
          <p:cNvPr id="4" name="Slide Number Placeholder 3"/>
          <p:cNvSpPr>
            <a:spLocks noGrp="1"/>
          </p:cNvSpPr>
          <p:nvPr>
            <p:ph type="sldNum" sz="quarter" idx="5"/>
          </p:nvPr>
        </p:nvSpPr>
        <p:spPr/>
        <p:txBody>
          <a:bodyPr/>
          <a:lstStyle/>
          <a:p>
            <a:fld id="{4A2BBDB0-D0F9-4665-9622-2835445AC2A4}" type="slidenum">
              <a:rPr lang="en-GB" smtClean="0"/>
              <a:t>9</a:t>
            </a:fld>
            <a:endParaRPr lang="en-GB"/>
          </a:p>
        </p:txBody>
      </p:sp>
    </p:spTree>
    <p:extLst>
      <p:ext uri="{BB962C8B-B14F-4D97-AF65-F5344CB8AC3E}">
        <p14:creationId xmlns:p14="http://schemas.microsoft.com/office/powerpoint/2010/main" val="389549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Inside out – Clip depicts a scenario when someone is suffering a loss or bereavement of something or someone and how different responses can impact</a:t>
            </a:r>
          </a:p>
        </p:txBody>
      </p:sp>
      <p:sp>
        <p:nvSpPr>
          <p:cNvPr id="4" name="Slide Number Placeholder 3"/>
          <p:cNvSpPr>
            <a:spLocks noGrp="1"/>
          </p:cNvSpPr>
          <p:nvPr>
            <p:ph type="sldNum" sz="quarter" idx="5"/>
          </p:nvPr>
        </p:nvSpPr>
        <p:spPr/>
        <p:txBody>
          <a:bodyPr/>
          <a:lstStyle/>
          <a:p>
            <a:fld id="{4A2BBDB0-D0F9-4665-9622-2835445AC2A4}" type="slidenum">
              <a:rPr lang="en-GB" smtClean="0"/>
              <a:t>10</a:t>
            </a:fld>
            <a:endParaRPr lang="en-GB"/>
          </a:p>
        </p:txBody>
      </p:sp>
    </p:spTree>
    <p:extLst>
      <p:ext uri="{BB962C8B-B14F-4D97-AF65-F5344CB8AC3E}">
        <p14:creationId xmlns:p14="http://schemas.microsoft.com/office/powerpoint/2010/main" val="77906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reflective thinking - Search Images (bing.com)</a:t>
            </a:r>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12</a:t>
            </a:fld>
            <a:endParaRPr lang="en-GB"/>
          </a:p>
        </p:txBody>
      </p:sp>
    </p:spTree>
    <p:extLst>
      <p:ext uri="{BB962C8B-B14F-4D97-AF65-F5344CB8AC3E}">
        <p14:creationId xmlns:p14="http://schemas.microsoft.com/office/powerpoint/2010/main" val="184328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respect - Search Images (bing.com)</a:t>
            </a:r>
            <a:endParaRPr lang="en-GB" dirty="0"/>
          </a:p>
        </p:txBody>
      </p:sp>
      <p:sp>
        <p:nvSpPr>
          <p:cNvPr id="4" name="Slide Number Placeholder 3"/>
          <p:cNvSpPr>
            <a:spLocks noGrp="1"/>
          </p:cNvSpPr>
          <p:nvPr>
            <p:ph type="sldNum" sz="quarter" idx="5"/>
          </p:nvPr>
        </p:nvSpPr>
        <p:spPr/>
        <p:txBody>
          <a:bodyPr/>
          <a:lstStyle/>
          <a:p>
            <a:fld id="{4A2BBDB0-D0F9-4665-9622-2835445AC2A4}" type="slidenum">
              <a:rPr lang="en-GB" smtClean="0"/>
              <a:t>13</a:t>
            </a:fld>
            <a:endParaRPr lang="en-GB"/>
          </a:p>
        </p:txBody>
      </p:sp>
    </p:spTree>
    <p:extLst>
      <p:ext uri="{BB962C8B-B14F-4D97-AF65-F5344CB8AC3E}">
        <p14:creationId xmlns:p14="http://schemas.microsoft.com/office/powerpoint/2010/main" val="427375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Restorative Practice – Doing with </a:t>
            </a:r>
          </a:p>
          <a:p>
            <a:endParaRPr lang="en-GB" dirty="0"/>
          </a:p>
          <a:p>
            <a:r>
              <a:rPr lang="en-GB" dirty="0"/>
              <a:t>Reflective Supervision</a:t>
            </a:r>
          </a:p>
        </p:txBody>
      </p:sp>
      <p:sp>
        <p:nvSpPr>
          <p:cNvPr id="4" name="Slide Number Placeholder 3"/>
          <p:cNvSpPr>
            <a:spLocks noGrp="1"/>
          </p:cNvSpPr>
          <p:nvPr>
            <p:ph type="sldNum" sz="quarter" idx="5"/>
          </p:nvPr>
        </p:nvSpPr>
        <p:spPr/>
        <p:txBody>
          <a:bodyPr/>
          <a:lstStyle/>
          <a:p>
            <a:fld id="{4A2BBDB0-D0F9-4665-9622-2835445AC2A4}" type="slidenum">
              <a:rPr lang="en-GB" smtClean="0"/>
              <a:t>14</a:t>
            </a:fld>
            <a:endParaRPr lang="en-GB"/>
          </a:p>
        </p:txBody>
      </p:sp>
    </p:spTree>
    <p:extLst>
      <p:ext uri="{BB962C8B-B14F-4D97-AF65-F5344CB8AC3E}">
        <p14:creationId xmlns:p14="http://schemas.microsoft.com/office/powerpoint/2010/main" val="411674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BF19-4C07-C91A-E917-CFEF40A7AA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DB231E-CF46-F5EF-FDBF-D34204F60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4ECCCD-7176-49D0-C76F-E5ECAE52A1F9}"/>
              </a:ext>
            </a:extLst>
          </p:cNvPr>
          <p:cNvSpPr>
            <a:spLocks noGrp="1"/>
          </p:cNvSpPr>
          <p:nvPr>
            <p:ph type="dt" sz="half" idx="10"/>
          </p:nvPr>
        </p:nvSpPr>
        <p:spPr/>
        <p:txBody>
          <a:bodyPr/>
          <a:lstStyle/>
          <a:p>
            <a:fld id="{80D7FED9-4463-4215-823E-F292EA10E0E6}" type="datetimeFigureOut">
              <a:rPr lang="en-GB" smtClean="0"/>
              <a:t>05/06/2024</a:t>
            </a:fld>
            <a:endParaRPr lang="en-GB"/>
          </a:p>
        </p:txBody>
      </p:sp>
      <p:sp>
        <p:nvSpPr>
          <p:cNvPr id="5" name="Footer Placeholder 4">
            <a:extLst>
              <a:ext uri="{FF2B5EF4-FFF2-40B4-BE49-F238E27FC236}">
                <a16:creationId xmlns:a16="http://schemas.microsoft.com/office/drawing/2014/main" id="{D6D427CE-643D-08D4-629B-3A8F6B186B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645FE-C943-7D13-E5F1-AF0C4BB13E70}"/>
              </a:ext>
            </a:extLst>
          </p:cNvPr>
          <p:cNvSpPr>
            <a:spLocks noGrp="1"/>
          </p:cNvSpPr>
          <p:nvPr>
            <p:ph type="sldNum" sz="quarter" idx="12"/>
          </p:nvPr>
        </p:nvSpPr>
        <p:spPr/>
        <p:txBody>
          <a:bodyPr/>
          <a:lstStyle/>
          <a:p>
            <a:fld id="{AC6E1571-9FAF-49C3-9705-B0D262356DAB}" type="slidenum">
              <a:rPr lang="en-GB" smtClean="0"/>
              <a:t>‹#›</a:t>
            </a:fld>
            <a:endParaRPr lang="en-GB"/>
          </a:p>
        </p:txBody>
      </p:sp>
    </p:spTree>
    <p:extLst>
      <p:ext uri="{BB962C8B-B14F-4D97-AF65-F5344CB8AC3E}">
        <p14:creationId xmlns:p14="http://schemas.microsoft.com/office/powerpoint/2010/main" val="64431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2E26-AC23-6EA9-C6A0-6B76180389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9DE0C-A0CB-DFF1-7927-0940AD449A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0B87CA-A38D-7219-4B8F-FD92FBCD27AC}"/>
              </a:ext>
            </a:extLst>
          </p:cNvPr>
          <p:cNvSpPr>
            <a:spLocks noGrp="1"/>
          </p:cNvSpPr>
          <p:nvPr>
            <p:ph type="dt" sz="half" idx="10"/>
          </p:nvPr>
        </p:nvSpPr>
        <p:spPr/>
        <p:txBody>
          <a:bodyPr/>
          <a:lstStyle/>
          <a:p>
            <a:fld id="{80D7FED9-4463-4215-823E-F292EA10E0E6}" type="datetimeFigureOut">
              <a:rPr lang="en-GB" smtClean="0"/>
              <a:t>05/06/2024</a:t>
            </a:fld>
            <a:endParaRPr lang="en-GB"/>
          </a:p>
        </p:txBody>
      </p:sp>
      <p:sp>
        <p:nvSpPr>
          <p:cNvPr id="5" name="Footer Placeholder 4">
            <a:extLst>
              <a:ext uri="{FF2B5EF4-FFF2-40B4-BE49-F238E27FC236}">
                <a16:creationId xmlns:a16="http://schemas.microsoft.com/office/drawing/2014/main" id="{F9EDC82A-706C-3617-26C2-1F37E2F0EE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343CFD-4336-C172-5836-212B0A7786AD}"/>
              </a:ext>
            </a:extLst>
          </p:cNvPr>
          <p:cNvSpPr>
            <a:spLocks noGrp="1"/>
          </p:cNvSpPr>
          <p:nvPr>
            <p:ph type="sldNum" sz="quarter" idx="12"/>
          </p:nvPr>
        </p:nvSpPr>
        <p:spPr/>
        <p:txBody>
          <a:bodyPr/>
          <a:lstStyle/>
          <a:p>
            <a:fld id="{AC6E1571-9FAF-49C3-9705-B0D262356DAB}" type="slidenum">
              <a:rPr lang="en-GB" smtClean="0"/>
              <a:t>‹#›</a:t>
            </a:fld>
            <a:endParaRPr lang="en-GB"/>
          </a:p>
        </p:txBody>
      </p:sp>
    </p:spTree>
    <p:extLst>
      <p:ext uri="{BB962C8B-B14F-4D97-AF65-F5344CB8AC3E}">
        <p14:creationId xmlns:p14="http://schemas.microsoft.com/office/powerpoint/2010/main" val="376398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F507A-45A7-7704-87E8-30BF3C9AC7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052B62-61C4-85C7-B0C7-6E84D86F1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3E5E95-DE04-AC67-0BC9-0655BECE9660}"/>
              </a:ext>
            </a:extLst>
          </p:cNvPr>
          <p:cNvSpPr>
            <a:spLocks noGrp="1"/>
          </p:cNvSpPr>
          <p:nvPr>
            <p:ph type="dt" sz="half" idx="10"/>
          </p:nvPr>
        </p:nvSpPr>
        <p:spPr/>
        <p:txBody>
          <a:bodyPr/>
          <a:lstStyle/>
          <a:p>
            <a:fld id="{80D7FED9-4463-4215-823E-F292EA10E0E6}" type="datetimeFigureOut">
              <a:rPr lang="en-GB" smtClean="0"/>
              <a:t>05/06/2024</a:t>
            </a:fld>
            <a:endParaRPr lang="en-GB"/>
          </a:p>
        </p:txBody>
      </p:sp>
      <p:sp>
        <p:nvSpPr>
          <p:cNvPr id="5" name="Footer Placeholder 4">
            <a:extLst>
              <a:ext uri="{FF2B5EF4-FFF2-40B4-BE49-F238E27FC236}">
                <a16:creationId xmlns:a16="http://schemas.microsoft.com/office/drawing/2014/main" id="{7A762BC2-E52E-89C5-13E0-211940C5C1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9FE1A-08B6-170F-20FE-457273BE2143}"/>
              </a:ext>
            </a:extLst>
          </p:cNvPr>
          <p:cNvSpPr>
            <a:spLocks noGrp="1"/>
          </p:cNvSpPr>
          <p:nvPr>
            <p:ph type="sldNum" sz="quarter" idx="12"/>
          </p:nvPr>
        </p:nvSpPr>
        <p:spPr/>
        <p:txBody>
          <a:bodyPr/>
          <a:lstStyle/>
          <a:p>
            <a:fld id="{AC6E1571-9FAF-49C3-9705-B0D262356DAB}" type="slidenum">
              <a:rPr lang="en-GB" smtClean="0"/>
              <a:t>‹#›</a:t>
            </a:fld>
            <a:endParaRPr lang="en-GB"/>
          </a:p>
        </p:txBody>
      </p:sp>
    </p:spTree>
    <p:extLst>
      <p:ext uri="{BB962C8B-B14F-4D97-AF65-F5344CB8AC3E}">
        <p14:creationId xmlns:p14="http://schemas.microsoft.com/office/powerpoint/2010/main" val="425154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4279-19EB-9424-87CC-724BE1F9B7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962B46-58F8-7303-B7B9-5D904DC425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69655D-BD8F-3DC8-7FBE-EBD68A7A69D4}"/>
              </a:ext>
            </a:extLst>
          </p:cNvPr>
          <p:cNvSpPr>
            <a:spLocks noGrp="1"/>
          </p:cNvSpPr>
          <p:nvPr>
            <p:ph type="dt" sz="half" idx="10"/>
          </p:nvPr>
        </p:nvSpPr>
        <p:spPr/>
        <p:txBody>
          <a:bodyPr/>
          <a:lstStyle/>
          <a:p>
            <a:fld id="{80D7FED9-4463-4215-823E-F292EA10E0E6}" type="datetimeFigureOut">
              <a:rPr lang="en-GB" smtClean="0"/>
              <a:t>05/06/2024</a:t>
            </a:fld>
            <a:endParaRPr lang="en-GB"/>
          </a:p>
        </p:txBody>
      </p:sp>
      <p:sp>
        <p:nvSpPr>
          <p:cNvPr id="5" name="Footer Placeholder 4">
            <a:extLst>
              <a:ext uri="{FF2B5EF4-FFF2-40B4-BE49-F238E27FC236}">
                <a16:creationId xmlns:a16="http://schemas.microsoft.com/office/drawing/2014/main" id="{C0F03D76-D9A2-4763-3583-76EE36538A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EB8849-951B-B379-AFB8-40189050D03A}"/>
              </a:ext>
            </a:extLst>
          </p:cNvPr>
          <p:cNvSpPr>
            <a:spLocks noGrp="1"/>
          </p:cNvSpPr>
          <p:nvPr>
            <p:ph type="sldNum" sz="quarter" idx="12"/>
          </p:nvPr>
        </p:nvSpPr>
        <p:spPr/>
        <p:txBody>
          <a:bodyPr/>
          <a:lstStyle/>
          <a:p>
            <a:fld id="{AC6E1571-9FAF-49C3-9705-B0D262356DAB}" type="slidenum">
              <a:rPr lang="en-GB" smtClean="0"/>
              <a:t>‹#›</a:t>
            </a:fld>
            <a:endParaRPr lang="en-GB"/>
          </a:p>
        </p:txBody>
      </p:sp>
    </p:spTree>
    <p:extLst>
      <p:ext uri="{BB962C8B-B14F-4D97-AF65-F5344CB8AC3E}">
        <p14:creationId xmlns:p14="http://schemas.microsoft.com/office/powerpoint/2010/main" val="13366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737F-4988-1D04-0713-8754BE9166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474F4C-341E-CC73-5CF8-811601B684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B1679-5E77-C419-4256-3D78CC7EBBD9}"/>
              </a:ext>
            </a:extLst>
          </p:cNvPr>
          <p:cNvSpPr>
            <a:spLocks noGrp="1"/>
          </p:cNvSpPr>
          <p:nvPr>
            <p:ph type="dt" sz="half" idx="10"/>
          </p:nvPr>
        </p:nvSpPr>
        <p:spPr/>
        <p:txBody>
          <a:bodyPr/>
          <a:lstStyle/>
          <a:p>
            <a:fld id="{80D7FED9-4463-4215-823E-F292EA10E0E6}" type="datetimeFigureOut">
              <a:rPr lang="en-GB" smtClean="0"/>
              <a:t>05/06/2024</a:t>
            </a:fld>
            <a:endParaRPr lang="en-GB"/>
          </a:p>
        </p:txBody>
      </p:sp>
      <p:sp>
        <p:nvSpPr>
          <p:cNvPr id="5" name="Footer Placeholder 4">
            <a:extLst>
              <a:ext uri="{FF2B5EF4-FFF2-40B4-BE49-F238E27FC236}">
                <a16:creationId xmlns:a16="http://schemas.microsoft.com/office/drawing/2014/main" id="{B93A6C6B-3A88-E562-9CCA-FF981E9FC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CDE34-1877-3AB3-842D-AE0C2CB3890D}"/>
              </a:ext>
            </a:extLst>
          </p:cNvPr>
          <p:cNvSpPr>
            <a:spLocks noGrp="1"/>
          </p:cNvSpPr>
          <p:nvPr>
            <p:ph type="sldNum" sz="quarter" idx="12"/>
          </p:nvPr>
        </p:nvSpPr>
        <p:spPr/>
        <p:txBody>
          <a:bodyPr/>
          <a:lstStyle/>
          <a:p>
            <a:fld id="{AC6E1571-9FAF-49C3-9705-B0D262356DAB}" type="slidenum">
              <a:rPr lang="en-GB" smtClean="0"/>
              <a:t>‹#›</a:t>
            </a:fld>
            <a:endParaRPr lang="en-GB"/>
          </a:p>
        </p:txBody>
      </p:sp>
    </p:spTree>
    <p:extLst>
      <p:ext uri="{BB962C8B-B14F-4D97-AF65-F5344CB8AC3E}">
        <p14:creationId xmlns:p14="http://schemas.microsoft.com/office/powerpoint/2010/main" val="302413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08D1-BDBB-BCB7-F4BC-0898545E3B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729A4E-836C-A8ED-39DF-E8C0E5A7AB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B0F1B8-DB56-FD50-D225-0CCC11D14F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C3BAF4-42DF-DEBF-3C18-5BD3B996130D}"/>
              </a:ext>
            </a:extLst>
          </p:cNvPr>
          <p:cNvSpPr>
            <a:spLocks noGrp="1"/>
          </p:cNvSpPr>
          <p:nvPr>
            <p:ph type="dt" sz="half" idx="10"/>
          </p:nvPr>
        </p:nvSpPr>
        <p:spPr/>
        <p:txBody>
          <a:bodyPr/>
          <a:lstStyle/>
          <a:p>
            <a:fld id="{80D7FED9-4463-4215-823E-F292EA10E0E6}" type="datetimeFigureOut">
              <a:rPr lang="en-GB" smtClean="0"/>
              <a:t>05/06/2024</a:t>
            </a:fld>
            <a:endParaRPr lang="en-GB"/>
          </a:p>
        </p:txBody>
      </p:sp>
      <p:sp>
        <p:nvSpPr>
          <p:cNvPr id="6" name="Footer Placeholder 5">
            <a:extLst>
              <a:ext uri="{FF2B5EF4-FFF2-40B4-BE49-F238E27FC236}">
                <a16:creationId xmlns:a16="http://schemas.microsoft.com/office/drawing/2014/main" id="{8F77F663-39FA-DBBD-F7B5-078B215BA5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84BB2-7086-62B1-3D51-AE696A421E10}"/>
              </a:ext>
            </a:extLst>
          </p:cNvPr>
          <p:cNvSpPr>
            <a:spLocks noGrp="1"/>
          </p:cNvSpPr>
          <p:nvPr>
            <p:ph type="sldNum" sz="quarter" idx="12"/>
          </p:nvPr>
        </p:nvSpPr>
        <p:spPr/>
        <p:txBody>
          <a:bodyPr/>
          <a:lstStyle/>
          <a:p>
            <a:fld id="{AC6E1571-9FAF-49C3-9705-B0D262356DAB}" type="slidenum">
              <a:rPr lang="en-GB" smtClean="0"/>
              <a:t>‹#›</a:t>
            </a:fld>
            <a:endParaRPr lang="en-GB"/>
          </a:p>
        </p:txBody>
      </p:sp>
    </p:spTree>
    <p:extLst>
      <p:ext uri="{BB962C8B-B14F-4D97-AF65-F5344CB8AC3E}">
        <p14:creationId xmlns:p14="http://schemas.microsoft.com/office/powerpoint/2010/main" val="301753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C916-0E4A-F1E5-3E92-2DDAA3B52E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B29C54-B50A-1DF2-31C0-7E32DA52E4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A87D51-145C-18A4-726F-A1EDCD462B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152F4F-6B10-40A7-715E-A482592EC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E0E9C2-358C-994B-EEC0-9895E8B05B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5F1A42-571F-AFA4-AAE4-CCB2E979D295}"/>
              </a:ext>
            </a:extLst>
          </p:cNvPr>
          <p:cNvSpPr>
            <a:spLocks noGrp="1"/>
          </p:cNvSpPr>
          <p:nvPr>
            <p:ph type="dt" sz="half" idx="10"/>
          </p:nvPr>
        </p:nvSpPr>
        <p:spPr/>
        <p:txBody>
          <a:bodyPr/>
          <a:lstStyle/>
          <a:p>
            <a:fld id="{80D7FED9-4463-4215-823E-F292EA10E0E6}" type="datetimeFigureOut">
              <a:rPr lang="en-GB" smtClean="0"/>
              <a:t>05/06/2024</a:t>
            </a:fld>
            <a:endParaRPr lang="en-GB"/>
          </a:p>
        </p:txBody>
      </p:sp>
      <p:sp>
        <p:nvSpPr>
          <p:cNvPr id="8" name="Footer Placeholder 7">
            <a:extLst>
              <a:ext uri="{FF2B5EF4-FFF2-40B4-BE49-F238E27FC236}">
                <a16:creationId xmlns:a16="http://schemas.microsoft.com/office/drawing/2014/main" id="{27D70B75-492E-2A83-A048-3C1D0023D1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638FDB-6AA3-CDBA-AB8B-098F38203571}"/>
              </a:ext>
            </a:extLst>
          </p:cNvPr>
          <p:cNvSpPr>
            <a:spLocks noGrp="1"/>
          </p:cNvSpPr>
          <p:nvPr>
            <p:ph type="sldNum" sz="quarter" idx="12"/>
          </p:nvPr>
        </p:nvSpPr>
        <p:spPr/>
        <p:txBody>
          <a:bodyPr/>
          <a:lstStyle/>
          <a:p>
            <a:fld id="{AC6E1571-9FAF-49C3-9705-B0D262356DAB}" type="slidenum">
              <a:rPr lang="en-GB" smtClean="0"/>
              <a:t>‹#›</a:t>
            </a:fld>
            <a:endParaRPr lang="en-GB"/>
          </a:p>
        </p:txBody>
      </p:sp>
    </p:spTree>
    <p:extLst>
      <p:ext uri="{BB962C8B-B14F-4D97-AF65-F5344CB8AC3E}">
        <p14:creationId xmlns:p14="http://schemas.microsoft.com/office/powerpoint/2010/main" val="320652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6B77-B03C-DA4D-0CF8-228B8DA50A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0542AC-82E2-27EC-2281-B0F95D8579F9}"/>
              </a:ext>
            </a:extLst>
          </p:cNvPr>
          <p:cNvSpPr>
            <a:spLocks noGrp="1"/>
          </p:cNvSpPr>
          <p:nvPr>
            <p:ph type="dt" sz="half" idx="10"/>
          </p:nvPr>
        </p:nvSpPr>
        <p:spPr/>
        <p:txBody>
          <a:bodyPr/>
          <a:lstStyle/>
          <a:p>
            <a:fld id="{80D7FED9-4463-4215-823E-F292EA10E0E6}" type="datetimeFigureOut">
              <a:rPr lang="en-GB" smtClean="0"/>
              <a:t>05/06/2024</a:t>
            </a:fld>
            <a:endParaRPr lang="en-GB"/>
          </a:p>
        </p:txBody>
      </p:sp>
      <p:sp>
        <p:nvSpPr>
          <p:cNvPr id="4" name="Footer Placeholder 3">
            <a:extLst>
              <a:ext uri="{FF2B5EF4-FFF2-40B4-BE49-F238E27FC236}">
                <a16:creationId xmlns:a16="http://schemas.microsoft.com/office/drawing/2014/main" id="{A8A059D7-1AE7-5B09-8EBB-4B0B07DAF3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3C2B76-9278-A489-5F8B-C7A0E022ED41}"/>
              </a:ext>
            </a:extLst>
          </p:cNvPr>
          <p:cNvSpPr>
            <a:spLocks noGrp="1"/>
          </p:cNvSpPr>
          <p:nvPr>
            <p:ph type="sldNum" sz="quarter" idx="12"/>
          </p:nvPr>
        </p:nvSpPr>
        <p:spPr/>
        <p:txBody>
          <a:bodyPr/>
          <a:lstStyle/>
          <a:p>
            <a:fld id="{AC6E1571-9FAF-49C3-9705-B0D262356DAB}" type="slidenum">
              <a:rPr lang="en-GB" smtClean="0"/>
              <a:t>‹#›</a:t>
            </a:fld>
            <a:endParaRPr lang="en-GB"/>
          </a:p>
        </p:txBody>
      </p:sp>
    </p:spTree>
    <p:extLst>
      <p:ext uri="{BB962C8B-B14F-4D97-AF65-F5344CB8AC3E}">
        <p14:creationId xmlns:p14="http://schemas.microsoft.com/office/powerpoint/2010/main" val="286152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2A467-BC1F-5660-72C5-F7812304DBFA}"/>
              </a:ext>
            </a:extLst>
          </p:cNvPr>
          <p:cNvSpPr>
            <a:spLocks noGrp="1"/>
          </p:cNvSpPr>
          <p:nvPr>
            <p:ph type="dt" sz="half" idx="10"/>
          </p:nvPr>
        </p:nvSpPr>
        <p:spPr/>
        <p:txBody>
          <a:bodyPr/>
          <a:lstStyle/>
          <a:p>
            <a:fld id="{80D7FED9-4463-4215-823E-F292EA10E0E6}" type="datetimeFigureOut">
              <a:rPr lang="en-GB" smtClean="0"/>
              <a:t>05/06/2024</a:t>
            </a:fld>
            <a:endParaRPr lang="en-GB"/>
          </a:p>
        </p:txBody>
      </p:sp>
      <p:sp>
        <p:nvSpPr>
          <p:cNvPr id="3" name="Footer Placeholder 2">
            <a:extLst>
              <a:ext uri="{FF2B5EF4-FFF2-40B4-BE49-F238E27FC236}">
                <a16:creationId xmlns:a16="http://schemas.microsoft.com/office/drawing/2014/main" id="{49F8D800-C44F-D318-EA57-56CC12756C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B009C5-F5F4-51F8-D26F-F7E66A28DE35}"/>
              </a:ext>
            </a:extLst>
          </p:cNvPr>
          <p:cNvSpPr>
            <a:spLocks noGrp="1"/>
          </p:cNvSpPr>
          <p:nvPr>
            <p:ph type="sldNum" sz="quarter" idx="12"/>
          </p:nvPr>
        </p:nvSpPr>
        <p:spPr/>
        <p:txBody>
          <a:bodyPr/>
          <a:lstStyle/>
          <a:p>
            <a:fld id="{AC6E1571-9FAF-49C3-9705-B0D262356DAB}" type="slidenum">
              <a:rPr lang="en-GB" smtClean="0"/>
              <a:t>‹#›</a:t>
            </a:fld>
            <a:endParaRPr lang="en-GB"/>
          </a:p>
        </p:txBody>
      </p:sp>
    </p:spTree>
    <p:extLst>
      <p:ext uri="{BB962C8B-B14F-4D97-AF65-F5344CB8AC3E}">
        <p14:creationId xmlns:p14="http://schemas.microsoft.com/office/powerpoint/2010/main" val="171123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CFBA-15B4-FB2B-1266-1E636DAB7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7232C9B-6826-D18F-9BAA-769B79D383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506886-2039-059E-0235-0006CCC12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FC7E2-FDF3-0FC2-BB00-2E6E12726043}"/>
              </a:ext>
            </a:extLst>
          </p:cNvPr>
          <p:cNvSpPr>
            <a:spLocks noGrp="1"/>
          </p:cNvSpPr>
          <p:nvPr>
            <p:ph type="dt" sz="half" idx="10"/>
          </p:nvPr>
        </p:nvSpPr>
        <p:spPr/>
        <p:txBody>
          <a:bodyPr/>
          <a:lstStyle/>
          <a:p>
            <a:fld id="{80D7FED9-4463-4215-823E-F292EA10E0E6}" type="datetimeFigureOut">
              <a:rPr lang="en-GB" smtClean="0"/>
              <a:t>05/06/2024</a:t>
            </a:fld>
            <a:endParaRPr lang="en-GB"/>
          </a:p>
        </p:txBody>
      </p:sp>
      <p:sp>
        <p:nvSpPr>
          <p:cNvPr id="6" name="Footer Placeholder 5">
            <a:extLst>
              <a:ext uri="{FF2B5EF4-FFF2-40B4-BE49-F238E27FC236}">
                <a16:creationId xmlns:a16="http://schemas.microsoft.com/office/drawing/2014/main" id="{EF89670D-C2A0-2E79-F84F-390EF8E4B0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791947-205A-752E-CE57-E310C49ACCBB}"/>
              </a:ext>
            </a:extLst>
          </p:cNvPr>
          <p:cNvSpPr>
            <a:spLocks noGrp="1"/>
          </p:cNvSpPr>
          <p:nvPr>
            <p:ph type="sldNum" sz="quarter" idx="12"/>
          </p:nvPr>
        </p:nvSpPr>
        <p:spPr/>
        <p:txBody>
          <a:bodyPr/>
          <a:lstStyle/>
          <a:p>
            <a:fld id="{AC6E1571-9FAF-49C3-9705-B0D262356DAB}" type="slidenum">
              <a:rPr lang="en-GB" smtClean="0"/>
              <a:t>‹#›</a:t>
            </a:fld>
            <a:endParaRPr lang="en-GB"/>
          </a:p>
        </p:txBody>
      </p:sp>
    </p:spTree>
    <p:extLst>
      <p:ext uri="{BB962C8B-B14F-4D97-AF65-F5344CB8AC3E}">
        <p14:creationId xmlns:p14="http://schemas.microsoft.com/office/powerpoint/2010/main" val="53494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3DD1-DCBD-7D72-D359-3C51D5FA2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947EF9-3840-8899-D375-E511012D1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1F32F5-36DD-8556-F6B7-102F32AA7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D2F974-66C2-FBEA-3D46-F130F4039E0A}"/>
              </a:ext>
            </a:extLst>
          </p:cNvPr>
          <p:cNvSpPr>
            <a:spLocks noGrp="1"/>
          </p:cNvSpPr>
          <p:nvPr>
            <p:ph type="dt" sz="half" idx="10"/>
          </p:nvPr>
        </p:nvSpPr>
        <p:spPr/>
        <p:txBody>
          <a:bodyPr/>
          <a:lstStyle/>
          <a:p>
            <a:fld id="{80D7FED9-4463-4215-823E-F292EA10E0E6}" type="datetimeFigureOut">
              <a:rPr lang="en-GB" smtClean="0"/>
              <a:t>05/06/2024</a:t>
            </a:fld>
            <a:endParaRPr lang="en-GB"/>
          </a:p>
        </p:txBody>
      </p:sp>
      <p:sp>
        <p:nvSpPr>
          <p:cNvPr id="6" name="Footer Placeholder 5">
            <a:extLst>
              <a:ext uri="{FF2B5EF4-FFF2-40B4-BE49-F238E27FC236}">
                <a16:creationId xmlns:a16="http://schemas.microsoft.com/office/drawing/2014/main" id="{DA70979F-6807-B51C-B848-3A406C53D4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693446-6ABF-9AAD-4488-E60E4095CDB3}"/>
              </a:ext>
            </a:extLst>
          </p:cNvPr>
          <p:cNvSpPr>
            <a:spLocks noGrp="1"/>
          </p:cNvSpPr>
          <p:nvPr>
            <p:ph type="sldNum" sz="quarter" idx="12"/>
          </p:nvPr>
        </p:nvSpPr>
        <p:spPr/>
        <p:txBody>
          <a:bodyPr/>
          <a:lstStyle/>
          <a:p>
            <a:fld id="{AC6E1571-9FAF-49C3-9705-B0D262356DAB}" type="slidenum">
              <a:rPr lang="en-GB" smtClean="0"/>
              <a:t>‹#›</a:t>
            </a:fld>
            <a:endParaRPr lang="en-GB"/>
          </a:p>
        </p:txBody>
      </p:sp>
    </p:spTree>
    <p:extLst>
      <p:ext uri="{BB962C8B-B14F-4D97-AF65-F5344CB8AC3E}">
        <p14:creationId xmlns:p14="http://schemas.microsoft.com/office/powerpoint/2010/main" val="353056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86C8B-AB18-F09D-38B5-64D170CEB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43C843-6C60-485D-EA29-BC1885405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F6AE97-B92A-7CEE-1F7B-1C054B8533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7FED9-4463-4215-823E-F292EA10E0E6}" type="datetimeFigureOut">
              <a:rPr lang="en-GB" smtClean="0"/>
              <a:t>05/06/2024</a:t>
            </a:fld>
            <a:endParaRPr lang="en-GB"/>
          </a:p>
        </p:txBody>
      </p:sp>
      <p:sp>
        <p:nvSpPr>
          <p:cNvPr id="5" name="Footer Placeholder 4">
            <a:extLst>
              <a:ext uri="{FF2B5EF4-FFF2-40B4-BE49-F238E27FC236}">
                <a16:creationId xmlns:a16="http://schemas.microsoft.com/office/drawing/2014/main" id="{AD2929E0-5276-02EE-EDCE-931674E62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3B3578-2ED5-8FB2-CB7C-983372A593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E1571-9FAF-49C3-9705-B0D262356DAB}" type="slidenum">
              <a:rPr lang="en-GB" smtClean="0"/>
              <a:t>‹#›</a:t>
            </a:fld>
            <a:endParaRPr lang="en-GB"/>
          </a:p>
        </p:txBody>
      </p:sp>
    </p:spTree>
    <p:extLst>
      <p:ext uri="{BB962C8B-B14F-4D97-AF65-F5344CB8AC3E}">
        <p14:creationId xmlns:p14="http://schemas.microsoft.com/office/powerpoint/2010/main" val="745759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t685WM5R6aM?feature=oembed"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video" Target="https://player.vimeo.com/video/711137034?app_id=122963" TargetMode="External"/><Relationship Id="rId6" Type="http://schemas.openxmlformats.org/officeDocument/2006/relationships/hyperlink" Target="https://vimeo.com/711137034/0fc0423d36"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fa-eqie-saasfaprod1.fa.ocs.oraclecloud.com/hcmUI/faces/deeplink?objType=WLF_LEARN_LEARNING_ITEM&amp;action=NONE&amp;objKey=learningItemId%3D300001173960926"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fa-eqie-saasfaprod1.fa.ocs.oraclecloud.com/hcmUI/faces/deeplink?objType=WLF_LEARN_LEARNING_ITEM&amp;action=NONE&amp;objKey=learningItemId%3D30000078102078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infed.org/mobi/carl-rogers-core-conditions-and-educatio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028CC-FD38-FC46-A8C3-1EAE8C3197CA}"/>
              </a:ext>
            </a:extLst>
          </p:cNvPr>
          <p:cNvSpPr txBox="1">
            <a:spLocks noGrp="1"/>
          </p:cNvSpPr>
          <p:nvPr>
            <p:ph type="title" idx="4294967295"/>
          </p:nvPr>
        </p:nvSpPr>
        <p:spPr>
          <a:xfrm>
            <a:off x="640080" y="325369"/>
            <a:ext cx="4368602" cy="19568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cap="all"/>
            </a:pPr>
            <a:r>
              <a:rPr kumimoji="0" lang="en-US" sz="5000" b="1" i="0" u="none" strike="noStrike" kern="1200" cap="all" spc="0" normalizeH="0" baseline="0" noProof="0" dirty="0">
                <a:ln>
                  <a:noFill/>
                </a:ln>
                <a:solidFill>
                  <a:schemeClr val="tx1"/>
                </a:solidFill>
                <a:effectLst/>
                <a:uLnTx/>
                <a:uFillTx/>
                <a:latin typeface="+mj-lt"/>
                <a:ea typeface="+mj-ea"/>
                <a:cs typeface="+mj-cs"/>
              </a:rPr>
              <a:t> Talking with </a:t>
            </a:r>
            <a:endParaRPr kumimoji="0" lang="en-US" sz="5000" b="0" i="0" u="none" strike="noStrike" kern="1200" cap="all" spc="0" normalizeH="0" baseline="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cap="all"/>
            </a:pPr>
            <a:r>
              <a:rPr kumimoji="0" lang="en-US" sz="5000" b="1" i="0" u="none" strike="noStrike" kern="1200" cap="all" spc="0" normalizeH="0" baseline="0" noProof="0" dirty="0">
                <a:ln>
                  <a:noFill/>
                </a:ln>
                <a:solidFill>
                  <a:schemeClr val="tx1"/>
                </a:solidFill>
                <a:effectLst/>
                <a:uLnTx/>
                <a:uFillTx/>
                <a:latin typeface="+mj-lt"/>
                <a:ea typeface="+mj-ea"/>
                <a:cs typeface="+mj-cs"/>
              </a:rPr>
              <a:t>   teenagers</a:t>
            </a:r>
            <a:endParaRPr kumimoji="0" lang="en-US" sz="5000" b="0" i="0" u="none" strike="noStrike" kern="1200" cap="all" spc="0" normalizeH="0" baseline="0" noProof="0" dirty="0">
              <a:ln>
                <a:noFill/>
              </a:ln>
              <a:solidFill>
                <a:schemeClr val="tx1"/>
              </a:solidFill>
              <a:effectLst/>
              <a:uLnTx/>
              <a:uFillTx/>
              <a:latin typeface="+mj-lt"/>
              <a:ea typeface="+mj-ea"/>
              <a:cs typeface="+mj-cs"/>
            </a:endParaRPr>
          </a:p>
        </p:txBody>
      </p:sp>
      <p:sp>
        <p:nvSpPr>
          <p:cNvPr id="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D27AD0-5FD5-19D7-0BD4-A9C41D899DFE}"/>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200" b="1" dirty="0"/>
              <a:t>Supporting adults to feel comfortable engaging with teenagers and supporting young people to have a true voice</a:t>
            </a:r>
            <a:r>
              <a:rPr lang="en-US" sz="2200" dirty="0"/>
              <a:t> </a:t>
            </a:r>
          </a:p>
        </p:txBody>
      </p:sp>
      <p:pic>
        <p:nvPicPr>
          <p:cNvPr id="6" name="Picture 5">
            <a:extLst>
              <a:ext uri="{FF2B5EF4-FFF2-40B4-BE49-F238E27FC236}">
                <a16:creationId xmlns:a16="http://schemas.microsoft.com/office/drawing/2014/main" id="{073DA1ED-BD8D-A8FE-0FD9-4E578BB83EBD}"/>
              </a:ext>
              <a:ext uri="{C183D7F6-B498-43B3-948B-1728B52AA6E4}">
                <adec:decorative xmlns:adec="http://schemas.microsoft.com/office/drawing/2017/decorative" val="1"/>
              </a:ext>
            </a:extLst>
          </p:cNvPr>
          <p:cNvPicPr>
            <a:picLocks noChangeAspect="1"/>
          </p:cNvPicPr>
          <p:nvPr/>
        </p:nvPicPr>
        <p:blipFill rotWithShape="1">
          <a:blip r:embed="rId3"/>
          <a:srcRect l="18188" r="1009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8" name="Picture 3">
            <a:extLst>
              <a:ext uri="{FF2B5EF4-FFF2-40B4-BE49-F238E27FC236}">
                <a16:creationId xmlns:a16="http://schemas.microsoft.com/office/drawing/2014/main" id="{E17E1446-EABD-4C0C-B196-DF3D908CDC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98072" y="6123972"/>
            <a:ext cx="895350" cy="609600"/>
          </a:xfrm>
          <a:prstGeom prst="rect">
            <a:avLst/>
          </a:prstGeom>
          <a:solidFill>
            <a:srgbClr val="7030A0"/>
          </a:solidFill>
        </p:spPr>
      </p:pic>
    </p:spTree>
    <p:extLst>
      <p:ext uri="{BB962C8B-B14F-4D97-AF65-F5344CB8AC3E}">
        <p14:creationId xmlns:p14="http://schemas.microsoft.com/office/powerpoint/2010/main" val="513943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Communication Skills: Empathetic Listening - Inside Out, 2015">
            <a:hlinkClick r:id="" action="ppaction://media"/>
            <a:extLst>
              <a:ext uri="{FF2B5EF4-FFF2-40B4-BE49-F238E27FC236}">
                <a16:creationId xmlns:a16="http://schemas.microsoft.com/office/drawing/2014/main" id="{E0D50C1A-27B8-FEE1-4206-C799B52620C6}"/>
              </a:ext>
            </a:extLst>
          </p:cNvPr>
          <p:cNvPicPr>
            <a:picLocks noRot="1" noChangeAspect="1"/>
          </p:cNvPicPr>
          <p:nvPr>
            <a:videoFile r:link="rId1"/>
          </p:nvPr>
        </p:nvPicPr>
        <p:blipFill>
          <a:blip r:embed="rId4"/>
          <a:stretch>
            <a:fillRect/>
          </a:stretch>
        </p:blipFill>
        <p:spPr>
          <a:xfrm>
            <a:off x="836177" y="457200"/>
            <a:ext cx="10519646" cy="5943600"/>
          </a:xfrm>
          <a:prstGeom prst="rect">
            <a:avLst/>
          </a:prstGeom>
        </p:spPr>
      </p:pic>
      <p:sp>
        <p:nvSpPr>
          <p:cNvPr id="3" name="Title 2">
            <a:extLst>
              <a:ext uri="{FF2B5EF4-FFF2-40B4-BE49-F238E27FC236}">
                <a16:creationId xmlns:a16="http://schemas.microsoft.com/office/drawing/2014/main" id="{605A6C80-EE70-8141-E845-1FE7B84D6B0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Video</a:t>
            </a:r>
          </a:p>
        </p:txBody>
      </p:sp>
    </p:spTree>
    <p:extLst>
      <p:ext uri="{BB962C8B-B14F-4D97-AF65-F5344CB8AC3E}">
        <p14:creationId xmlns:p14="http://schemas.microsoft.com/office/powerpoint/2010/main" val="23781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C99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08B4B-45F9-B63C-9BE2-1226910DA95C}"/>
              </a:ext>
            </a:extLst>
          </p:cNvPr>
          <p:cNvSpPr txBox="1">
            <a:spLocks noGrp="1"/>
          </p:cNvSpPr>
          <p:nvPr>
            <p:ph type="title" idx="4294967295"/>
          </p:nvPr>
        </p:nvSpPr>
        <p:spPr>
          <a:xfrm>
            <a:off x="252240" y="278535"/>
            <a:ext cx="9895951" cy="10336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mj-lt"/>
                <a:ea typeface="+mj-ea"/>
                <a:cs typeface="+mj-cs"/>
              </a:rPr>
              <a:t>New Course content</a:t>
            </a:r>
          </a:p>
        </p:txBody>
      </p:sp>
      <p:sp>
        <p:nvSpPr>
          <p:cNvPr id="3" name="TextBox 2">
            <a:extLst>
              <a:ext uri="{FF2B5EF4-FFF2-40B4-BE49-F238E27FC236}">
                <a16:creationId xmlns:a16="http://schemas.microsoft.com/office/drawing/2014/main" id="{73D4C128-82A3-2C18-72ED-1185091DAB09}"/>
              </a:ext>
            </a:extLst>
          </p:cNvPr>
          <p:cNvSpPr txBox="1"/>
          <p:nvPr/>
        </p:nvSpPr>
        <p:spPr>
          <a:xfrm>
            <a:off x="338201" y="1891970"/>
            <a:ext cx="9724031" cy="3683358"/>
          </a:xfrm>
          <a:prstGeom prst="rect">
            <a:avLst/>
          </a:prstGeom>
        </p:spPr>
        <p:txBody>
          <a:bodyPr vert="horz" lIns="91440" tIns="45720" rIns="91440" bIns="45720" rtlCol="0" anchor="ctr">
            <a:normAutofit lnSpcReduction="10000"/>
          </a:bodyPr>
          <a:lstStyle/>
          <a:p>
            <a:pPr>
              <a:lnSpc>
                <a:spcPct val="90000"/>
              </a:lnSpc>
              <a:spcAft>
                <a:spcPts val="800"/>
              </a:spcAft>
            </a:pPr>
            <a:r>
              <a:rPr lang="en-US" sz="2800" b="1" dirty="0">
                <a:effectLst/>
              </a:rPr>
              <a:t>Staff will understand the importance of Reflective practice and Authenticity</a:t>
            </a:r>
            <a:r>
              <a:rPr lang="en-US" sz="2000" b="1" dirty="0">
                <a:effectLst/>
              </a:rPr>
              <a:t>.</a:t>
            </a:r>
            <a:endParaRPr lang="en-US" sz="2000" b="1" dirty="0"/>
          </a:p>
          <a:p>
            <a:pPr>
              <a:lnSpc>
                <a:spcPct val="90000"/>
              </a:lnSpc>
              <a:spcAft>
                <a:spcPts val="800"/>
              </a:spcAft>
            </a:pPr>
            <a:r>
              <a:rPr lang="en-US" sz="2000" b="1" dirty="0">
                <a:effectLst/>
              </a:rPr>
              <a:t> </a:t>
            </a:r>
            <a:endParaRPr lang="en-US" sz="2000" dirty="0">
              <a:effectLst/>
            </a:endParaRPr>
          </a:p>
          <a:p>
            <a:pPr marL="457200" indent="-228600">
              <a:lnSpc>
                <a:spcPct val="90000"/>
              </a:lnSpc>
              <a:spcAft>
                <a:spcPts val="800"/>
              </a:spcAft>
              <a:buFont typeface="Arial" panose="020B0604020202020204" pitchFamily="34" charset="0"/>
              <a:buChar char="•"/>
            </a:pPr>
            <a:r>
              <a:rPr lang="en-US" sz="2000" dirty="0">
                <a:effectLst/>
              </a:rPr>
              <a:t>Attunement</a:t>
            </a:r>
          </a:p>
          <a:p>
            <a:pPr marL="457200" indent="-228600">
              <a:lnSpc>
                <a:spcPct val="90000"/>
              </a:lnSpc>
              <a:spcAft>
                <a:spcPts val="800"/>
              </a:spcAft>
              <a:buFont typeface="Arial" panose="020B0604020202020204" pitchFamily="34" charset="0"/>
              <a:buChar char="•"/>
            </a:pPr>
            <a:r>
              <a:rPr lang="en-US" sz="2000" dirty="0">
                <a:effectLst/>
              </a:rPr>
              <a:t>Authenticity &amp; Vulnerability</a:t>
            </a:r>
          </a:p>
          <a:p>
            <a:pPr marL="457200" indent="-228600">
              <a:lnSpc>
                <a:spcPct val="90000"/>
              </a:lnSpc>
              <a:spcAft>
                <a:spcPts val="800"/>
              </a:spcAft>
              <a:buFont typeface="Arial" panose="020B0604020202020204" pitchFamily="34" charset="0"/>
              <a:buChar char="•"/>
            </a:pPr>
            <a:r>
              <a:rPr lang="en-US" sz="2000" dirty="0">
                <a:effectLst/>
              </a:rPr>
              <a:t>Testing</a:t>
            </a:r>
          </a:p>
          <a:p>
            <a:pPr marL="457200" indent="-228600">
              <a:lnSpc>
                <a:spcPct val="90000"/>
              </a:lnSpc>
              <a:spcAft>
                <a:spcPts val="800"/>
              </a:spcAft>
              <a:buFont typeface="Arial" panose="020B0604020202020204" pitchFamily="34" charset="0"/>
              <a:buChar char="•"/>
            </a:pPr>
            <a:r>
              <a:rPr lang="en-US" sz="2000" dirty="0">
                <a:effectLst/>
              </a:rPr>
              <a:t>Get comfortable being uncomfortable</a:t>
            </a:r>
          </a:p>
          <a:p>
            <a:pPr marL="457200" indent="-228600">
              <a:lnSpc>
                <a:spcPct val="90000"/>
              </a:lnSpc>
              <a:spcAft>
                <a:spcPts val="800"/>
              </a:spcAft>
              <a:buFont typeface="Arial" panose="020B0604020202020204" pitchFamily="34" charset="0"/>
              <a:buChar char="•"/>
            </a:pPr>
            <a:r>
              <a:rPr lang="en-US" sz="2000" dirty="0">
                <a:effectLst/>
              </a:rPr>
              <a:t>The dance of reciprocity (Solihull)</a:t>
            </a:r>
          </a:p>
          <a:p>
            <a:pPr marL="457200" indent="-228600">
              <a:lnSpc>
                <a:spcPct val="90000"/>
              </a:lnSpc>
              <a:spcAft>
                <a:spcPts val="800"/>
              </a:spcAft>
              <a:buFont typeface="Arial" panose="020B0604020202020204" pitchFamily="34" charset="0"/>
              <a:buChar char="•"/>
            </a:pPr>
            <a:r>
              <a:rPr lang="en-US" sz="2000" dirty="0">
                <a:effectLst/>
              </a:rPr>
              <a:t>Adapting to young people / Adultification</a:t>
            </a:r>
          </a:p>
          <a:p>
            <a:pPr marL="457200" indent="-228600">
              <a:lnSpc>
                <a:spcPct val="90000"/>
              </a:lnSpc>
              <a:spcAft>
                <a:spcPts val="800"/>
              </a:spcAft>
              <a:buFont typeface="Arial" panose="020B0604020202020204" pitchFamily="34" charset="0"/>
              <a:buChar char="•"/>
            </a:pPr>
            <a:r>
              <a:rPr lang="en-US" sz="2000" dirty="0">
                <a:effectLst/>
              </a:rPr>
              <a:t>Learning and communication styles</a:t>
            </a:r>
          </a:p>
        </p:txBody>
      </p:sp>
      <p:pic>
        <p:nvPicPr>
          <p:cNvPr id="5" name="Picture 4">
            <a:extLst>
              <a:ext uri="{FF2B5EF4-FFF2-40B4-BE49-F238E27FC236}">
                <a16:creationId xmlns:a16="http://schemas.microsoft.com/office/drawing/2014/main" id="{31C4122E-469C-6BFA-1F67-7EDCFE7A91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29403" y="6113490"/>
            <a:ext cx="890093" cy="609653"/>
          </a:xfrm>
          <a:prstGeom prst="rect">
            <a:avLst/>
          </a:prstGeom>
          <a:solidFill>
            <a:srgbClr val="7030A0"/>
          </a:solidFill>
        </p:spPr>
      </p:pic>
      <p:pic>
        <p:nvPicPr>
          <p:cNvPr id="6" name="Picture 5">
            <a:extLst>
              <a:ext uri="{FF2B5EF4-FFF2-40B4-BE49-F238E27FC236}">
                <a16:creationId xmlns:a16="http://schemas.microsoft.com/office/drawing/2014/main" id="{A47B4A61-8DCA-5A3A-D966-72A977EE9C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41476" y="2384410"/>
            <a:ext cx="3306716" cy="4304743"/>
          </a:xfrm>
          <a:prstGeom prst="rect">
            <a:avLst/>
          </a:prstGeom>
        </p:spPr>
      </p:pic>
    </p:spTree>
    <p:extLst>
      <p:ext uri="{BB962C8B-B14F-4D97-AF65-F5344CB8AC3E}">
        <p14:creationId xmlns:p14="http://schemas.microsoft.com/office/powerpoint/2010/main" val="4047614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EEEC-16B5-CC0D-3EEF-76B159C3D063}"/>
              </a:ext>
            </a:extLst>
          </p:cNvPr>
          <p:cNvSpPr>
            <a:spLocks noGrp="1"/>
          </p:cNvSpPr>
          <p:nvPr>
            <p:ph type="title"/>
          </p:nvPr>
        </p:nvSpPr>
        <p:spPr/>
        <p:txBody>
          <a:bodyPr/>
          <a:lstStyle/>
          <a:p>
            <a:pPr marL="0" marR="0" lvl="0" indent="0" defTabSz="914400" rtl="0" eaLnBrk="1" fontAlgn="base" latinLnBrk="0" hangingPunct="1">
              <a:lnSpc>
                <a:spcPct val="100000"/>
              </a:lnSpc>
              <a:spcBef>
                <a:spcPts val="0"/>
              </a:spcBef>
              <a:spcAft>
                <a:spcPts val="0"/>
              </a:spcAft>
              <a:tabLst/>
              <a:defRPr/>
            </a:pPr>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Feedback from Young People – Youth Voice - 3</a:t>
            </a:r>
            <a:r>
              <a:rPr kumimoji="0" lang="en-GB" sz="3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rd</a:t>
            </a:r>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April 2024 </a:t>
            </a:r>
            <a:br>
              <a:rPr kumimoji="0" lang="en-GB"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br>
            <a:endParaRPr lang="en-GB" dirty="0"/>
          </a:p>
        </p:txBody>
      </p:sp>
      <p:sp>
        <p:nvSpPr>
          <p:cNvPr id="4" name="TextBox 3">
            <a:extLst>
              <a:ext uri="{FF2B5EF4-FFF2-40B4-BE49-F238E27FC236}">
                <a16:creationId xmlns:a16="http://schemas.microsoft.com/office/drawing/2014/main" id="{1E567296-079D-9E4B-7454-B9DF5BE5D597}"/>
              </a:ext>
            </a:extLst>
          </p:cNvPr>
          <p:cNvSpPr txBox="1"/>
          <p:nvPr/>
        </p:nvSpPr>
        <p:spPr>
          <a:xfrm>
            <a:off x="911352" y="1207083"/>
            <a:ext cx="10515600" cy="5120889"/>
          </a:xfrm>
          <a:prstGeom prst="rect">
            <a:avLst/>
          </a:prstGeom>
          <a:noFill/>
        </p:spPr>
        <p:txBody>
          <a:bodyPr wrap="square">
            <a:spAutoFit/>
          </a:bodyPr>
          <a:lstStyle/>
          <a:p>
            <a:pPr algn="l" rtl="0" fontAlgn="base"/>
            <a:r>
              <a:rPr lang="en-GB" sz="2000" b="1" i="0" dirty="0">
                <a:solidFill>
                  <a:srgbClr val="000000"/>
                </a:solidFill>
                <a:effectLst/>
                <a:latin typeface="Calibri" panose="020F0502020204030204" pitchFamily="34" charset="0"/>
              </a:rPr>
              <a:t>Answers Q1- How can you tell when an adult is listening or showing an interest in your wishes and feelings?</a:t>
            </a:r>
            <a:r>
              <a:rPr lang="en-GB" sz="2000" b="0" i="0" dirty="0">
                <a:solidFill>
                  <a:srgbClr val="000000"/>
                </a:solidFill>
                <a:effectLst/>
                <a:latin typeface="Calibri" panose="020F0502020204030204" pitchFamily="34" charset="0"/>
              </a:rPr>
              <a:t> </a:t>
            </a:r>
          </a:p>
          <a:p>
            <a:pPr algn="l" rtl="0" fontAlgn="base"/>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Body language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Open responses, keeping the conversation going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Trying to understand each other’s point of view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 Trying to meet in the middle in an argument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Full focus, no devices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Time to speak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Not skipping to the point, summarise what’s been said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Explaining things in an easier way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Gentle communication </a:t>
            </a:r>
            <a:r>
              <a:rPr lang="en-GB" sz="2000" b="0" i="0" dirty="0" err="1">
                <a:solidFill>
                  <a:srgbClr val="000000"/>
                </a:solidFill>
                <a:effectLst/>
                <a:latin typeface="Calibri" panose="020F0502020204030204" pitchFamily="34" charset="0"/>
              </a:rPr>
              <a:t>eg</a:t>
            </a:r>
            <a:r>
              <a:rPr lang="en-GB" sz="2000" b="0" i="0" dirty="0">
                <a:solidFill>
                  <a:srgbClr val="000000"/>
                </a:solidFill>
                <a:effectLst/>
                <a:latin typeface="Calibri" panose="020F0502020204030204" pitchFamily="34" charset="0"/>
              </a:rPr>
              <a:t> not making it seem like its forced or aggressive </a:t>
            </a:r>
            <a:endParaRPr lang="en-GB" sz="2000" b="0" i="0" dirty="0">
              <a:solidFill>
                <a:srgbClr val="000000"/>
              </a:solidFill>
              <a:effectLst/>
              <a:latin typeface="Segoe UI" panose="020B0502040204020203" pitchFamily="34" charset="0"/>
            </a:endParaRPr>
          </a:p>
        </p:txBody>
      </p:sp>
      <p:pic>
        <p:nvPicPr>
          <p:cNvPr id="5" name="Picture 4">
            <a:extLst>
              <a:ext uri="{FF2B5EF4-FFF2-40B4-BE49-F238E27FC236}">
                <a16:creationId xmlns:a16="http://schemas.microsoft.com/office/drawing/2014/main" id="{7822327F-B8CC-027A-F062-7BE72198F2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16188" y="6105745"/>
            <a:ext cx="890093" cy="609653"/>
          </a:xfrm>
          <a:prstGeom prst="rect">
            <a:avLst/>
          </a:prstGeom>
          <a:solidFill>
            <a:srgbClr val="7030A0"/>
          </a:solidFill>
        </p:spPr>
      </p:pic>
    </p:spTree>
    <p:extLst>
      <p:ext uri="{BB962C8B-B14F-4D97-AF65-F5344CB8AC3E}">
        <p14:creationId xmlns:p14="http://schemas.microsoft.com/office/powerpoint/2010/main" val="29875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93A1-4F17-C907-108F-72F11ACA997D}"/>
              </a:ext>
            </a:extLst>
          </p:cNvPr>
          <p:cNvSpPr>
            <a:spLocks noGrp="1"/>
          </p:cNvSpPr>
          <p:nvPr>
            <p:ph type="title"/>
          </p:nvPr>
        </p:nvSpPr>
        <p:spPr>
          <a:xfrm>
            <a:off x="838200" y="365125"/>
            <a:ext cx="10515600" cy="706029"/>
          </a:xfrm>
        </p:spPr>
        <p:txBody>
          <a:bodyPr/>
          <a:lstStyle/>
          <a:p>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Feedback from Young People – Youth Voice - 3</a:t>
            </a:r>
            <a:r>
              <a:rPr kumimoji="0" lang="en-GB" sz="3200" b="0" i="0" u="none" strike="noStrike" kern="1200" cap="none" spc="0" normalizeH="0" baseline="30000" noProof="0" dirty="0">
                <a:ln>
                  <a:noFill/>
                </a:ln>
                <a:solidFill>
                  <a:srgbClr val="000000"/>
                </a:solidFill>
                <a:effectLst/>
                <a:uLnTx/>
                <a:uFillTx/>
                <a:latin typeface="Calibri" panose="020F0502020204030204" pitchFamily="34" charset="0"/>
                <a:ea typeface="+mj-ea"/>
                <a:cs typeface="+mj-cs"/>
              </a:rPr>
              <a:t>rd</a:t>
            </a:r>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 April 2024 </a:t>
            </a:r>
            <a:endParaRPr lang="en-GB" dirty="0"/>
          </a:p>
        </p:txBody>
      </p:sp>
      <p:sp>
        <p:nvSpPr>
          <p:cNvPr id="3" name="TextBox 2">
            <a:extLst>
              <a:ext uri="{FF2B5EF4-FFF2-40B4-BE49-F238E27FC236}">
                <a16:creationId xmlns:a16="http://schemas.microsoft.com/office/drawing/2014/main" id="{3615106A-44A0-05A5-CBC2-5980410CC7C4}"/>
              </a:ext>
            </a:extLst>
          </p:cNvPr>
          <p:cNvSpPr txBox="1"/>
          <p:nvPr/>
        </p:nvSpPr>
        <p:spPr>
          <a:xfrm>
            <a:off x="883701" y="1218098"/>
            <a:ext cx="11153503" cy="5274777"/>
          </a:xfrm>
          <a:prstGeom prst="rect">
            <a:avLst/>
          </a:prstGeom>
          <a:noFill/>
        </p:spPr>
        <p:txBody>
          <a:bodyPr wrap="square" rtlCol="0">
            <a:spAutoFit/>
          </a:bodyPr>
          <a:lstStyle/>
          <a:p>
            <a:pPr algn="l" rtl="0" fontAlgn="base"/>
            <a:r>
              <a:rPr lang="en-GB" sz="2000" b="1" i="0" dirty="0">
                <a:solidFill>
                  <a:srgbClr val="000000"/>
                </a:solidFill>
                <a:effectLst/>
                <a:latin typeface="Calibri" panose="020F0502020204030204" pitchFamily="34" charset="0"/>
              </a:rPr>
              <a:t>Answers Q2-</a:t>
            </a:r>
            <a:r>
              <a:rPr lang="en-GB" sz="2000" b="0" i="0" dirty="0">
                <a:solidFill>
                  <a:srgbClr val="000000"/>
                </a:solidFill>
                <a:effectLst/>
                <a:latin typeface="Calibri" panose="020F0502020204030204" pitchFamily="34" charset="0"/>
              </a:rPr>
              <a:t> </a:t>
            </a:r>
            <a:r>
              <a:rPr lang="en-GB" sz="2000" b="1" i="0" dirty="0">
                <a:solidFill>
                  <a:srgbClr val="000000"/>
                </a:solidFill>
                <a:effectLst/>
                <a:latin typeface="Calibri" panose="020F0502020204030204" pitchFamily="34" charset="0"/>
              </a:rPr>
              <a:t>How can an adult show they respect you when talking with you?</a:t>
            </a:r>
          </a:p>
          <a:p>
            <a:pPr algn="l" rtl="0" fontAlgn="base"/>
            <a:r>
              <a:rPr lang="en-GB" sz="2000" b="0" i="0" dirty="0">
                <a:solidFill>
                  <a:srgbClr val="000000"/>
                </a:solidFill>
                <a:effectLst/>
                <a:latin typeface="Calibri" panose="020F0502020204030204" pitchFamily="34" charset="0"/>
              </a:rPr>
              <a: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Gentle honesty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Clearly explaining, openly removing distractions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Not put someone down – debate in an open-minded way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Social awareness – respecting opinions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Show physical signs you care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Tolerance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Respect boundaries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Eye contact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They treat you equally rather than a child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They show interest in what you are saying and don’t ignore you </a:t>
            </a:r>
            <a:endParaRPr lang="en-GB" sz="2000" b="0" i="0" dirty="0">
              <a:solidFill>
                <a:srgbClr val="000000"/>
              </a:solidFill>
              <a:effectLst/>
              <a:latin typeface="Segoe UI" panose="020B0502040204020203" pitchFamily="34" charset="0"/>
            </a:endParaRPr>
          </a:p>
        </p:txBody>
      </p:sp>
      <p:pic>
        <p:nvPicPr>
          <p:cNvPr id="4" name="Picture 3">
            <a:extLst>
              <a:ext uri="{FF2B5EF4-FFF2-40B4-BE49-F238E27FC236}">
                <a16:creationId xmlns:a16="http://schemas.microsoft.com/office/drawing/2014/main" id="{6C32196C-63E8-5D70-888F-96707B7838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7111" y="6097043"/>
            <a:ext cx="890093" cy="609653"/>
          </a:xfrm>
          <a:prstGeom prst="rect">
            <a:avLst/>
          </a:prstGeom>
          <a:solidFill>
            <a:srgbClr val="7030A0"/>
          </a:solidFill>
        </p:spPr>
      </p:pic>
      <p:pic>
        <p:nvPicPr>
          <p:cNvPr id="7" name="Picture 6">
            <a:extLst>
              <a:ext uri="{FF2B5EF4-FFF2-40B4-BE49-F238E27FC236}">
                <a16:creationId xmlns:a16="http://schemas.microsoft.com/office/drawing/2014/main" id="{4FD7B3C6-4020-1225-B482-3B89B12EE0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34787" y="2699133"/>
            <a:ext cx="4563429" cy="2847687"/>
          </a:xfrm>
          <a:prstGeom prst="rect">
            <a:avLst/>
          </a:prstGeom>
        </p:spPr>
      </p:pic>
    </p:spTree>
    <p:extLst>
      <p:ext uri="{BB962C8B-B14F-4D97-AF65-F5344CB8AC3E}">
        <p14:creationId xmlns:p14="http://schemas.microsoft.com/office/powerpoint/2010/main" val="254156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EA9B-B904-0BB8-B32A-E297790F2024}"/>
              </a:ext>
            </a:extLst>
          </p:cNvPr>
          <p:cNvSpPr>
            <a:spLocks noGrp="1"/>
          </p:cNvSpPr>
          <p:nvPr>
            <p:ph type="title"/>
          </p:nvPr>
        </p:nvSpPr>
        <p:spPr>
          <a:xfrm>
            <a:off x="117130" y="161344"/>
            <a:ext cx="10515600" cy="1325563"/>
          </a:xfrm>
        </p:spPr>
        <p:txBody>
          <a:bodyPr/>
          <a:lstStyle/>
          <a:p>
            <a:r>
              <a:rPr lang="en-GB"/>
              <a:t>Reflective Practice and Authenticity</a:t>
            </a:r>
            <a:endParaRPr lang="en-GB" dirty="0"/>
          </a:p>
        </p:txBody>
      </p:sp>
      <p:sp>
        <p:nvSpPr>
          <p:cNvPr id="3" name="TextBox 2">
            <a:extLst>
              <a:ext uri="{FF2B5EF4-FFF2-40B4-BE49-F238E27FC236}">
                <a16:creationId xmlns:a16="http://schemas.microsoft.com/office/drawing/2014/main" id="{1799707F-A625-7758-B709-D4ED69ECECAD}"/>
              </a:ext>
            </a:extLst>
          </p:cNvPr>
          <p:cNvSpPr txBox="1"/>
          <p:nvPr/>
        </p:nvSpPr>
        <p:spPr>
          <a:xfrm>
            <a:off x="245582" y="1510066"/>
            <a:ext cx="11704320" cy="2985433"/>
          </a:xfrm>
          <a:prstGeom prst="rect">
            <a:avLst/>
          </a:prstGeom>
          <a:noFill/>
        </p:spPr>
        <p:txBody>
          <a:bodyPr wrap="square" rtlCol="0">
            <a:spAutoFit/>
          </a:bodyPr>
          <a:lstStyle/>
          <a:p>
            <a:r>
              <a:rPr lang="en-GB" sz="2800" b="1" dirty="0"/>
              <a:t>What is this?</a:t>
            </a:r>
          </a:p>
          <a:p>
            <a:endParaRPr lang="en-GB" sz="2000" b="1" dirty="0"/>
          </a:p>
          <a:p>
            <a:r>
              <a:rPr lang="en-GB" sz="2000" dirty="0"/>
              <a:t>The essence of </a:t>
            </a:r>
            <a:r>
              <a:rPr lang="en-GB" sz="2000" b="1" dirty="0"/>
              <a:t>Authenticity</a:t>
            </a:r>
            <a:r>
              <a:rPr lang="en-GB" sz="2000" dirty="0"/>
              <a:t> is something being exactly what it claims to be. In relation to us as individuals it is about how we can share who we are professionally and personally in a way that is true, clear and coherent for another person to engage with us, to develop a relationship that is honest, has boundaries and is genuine. </a:t>
            </a:r>
          </a:p>
          <a:p>
            <a:endParaRPr lang="en-GB" sz="2000" dirty="0"/>
          </a:p>
          <a:p>
            <a:r>
              <a:rPr lang="en-GB" sz="2000" dirty="0"/>
              <a:t>To achieve an understanding of self and develop our authenticity it is important to practice </a:t>
            </a:r>
            <a:r>
              <a:rPr lang="en-GB" sz="2000" b="1" dirty="0"/>
              <a:t>Reflection</a:t>
            </a:r>
            <a:r>
              <a:rPr lang="en-GB" sz="2000" dirty="0"/>
              <a:t>. This is where we explore how we view the world and others, to then identify how we respond to our experiences, making adaptations to our communication style to meet our needs and those of young people or colleagues. </a:t>
            </a:r>
          </a:p>
        </p:txBody>
      </p:sp>
      <p:pic>
        <p:nvPicPr>
          <p:cNvPr id="5" name="Picture 4">
            <a:extLst>
              <a:ext uri="{FF2B5EF4-FFF2-40B4-BE49-F238E27FC236}">
                <a16:creationId xmlns:a16="http://schemas.microsoft.com/office/drawing/2014/main" id="{16AB5008-469E-2E97-2240-9E9B15A6CE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96652" y="6087003"/>
            <a:ext cx="890093" cy="609653"/>
          </a:xfrm>
          <a:prstGeom prst="rect">
            <a:avLst/>
          </a:prstGeom>
          <a:solidFill>
            <a:srgbClr val="7030A0"/>
          </a:solidFill>
        </p:spPr>
      </p:pic>
    </p:spTree>
    <p:extLst>
      <p:ext uri="{BB962C8B-B14F-4D97-AF65-F5344CB8AC3E}">
        <p14:creationId xmlns:p14="http://schemas.microsoft.com/office/powerpoint/2010/main" val="61627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CC99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D08B4B-45F9-B63C-9BE2-1226910DA95C}"/>
              </a:ext>
            </a:extLst>
          </p:cNvPr>
          <p:cNvSpPr txBox="1">
            <a:spLocks noGrp="1"/>
          </p:cNvSpPr>
          <p:nvPr>
            <p:ph type="title" idx="4294967295"/>
          </p:nvPr>
        </p:nvSpPr>
        <p:spPr>
          <a:xfrm>
            <a:off x="187891" y="294538"/>
            <a:ext cx="11079660" cy="10336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rPr>
              <a:t>New Course content</a:t>
            </a:r>
          </a:p>
        </p:txBody>
      </p:sp>
      <p:sp>
        <p:nvSpPr>
          <p:cNvPr id="3" name="TextBox 2">
            <a:extLst>
              <a:ext uri="{FF2B5EF4-FFF2-40B4-BE49-F238E27FC236}">
                <a16:creationId xmlns:a16="http://schemas.microsoft.com/office/drawing/2014/main" id="{73D4C128-82A3-2C18-72ED-1185091DAB09}"/>
              </a:ext>
            </a:extLst>
          </p:cNvPr>
          <p:cNvSpPr txBox="1"/>
          <p:nvPr/>
        </p:nvSpPr>
        <p:spPr>
          <a:xfrm>
            <a:off x="300400" y="2038311"/>
            <a:ext cx="11635042" cy="4378810"/>
          </a:xfrm>
          <a:prstGeom prst="rect">
            <a:avLst/>
          </a:prstGeom>
        </p:spPr>
        <p:txBody>
          <a:bodyPr vert="horz" lIns="91440" tIns="45720" rIns="91440" bIns="45720" rtlCol="0" anchor="ctr">
            <a:normAutofit/>
          </a:bodyPr>
          <a:lstStyle/>
          <a:p>
            <a:pPr marR="0" lvl="0" algn="l" defTabSz="914400" rtl="0" eaLnBrk="1" fontAlgn="auto" latinLnBrk="0" hangingPunct="1">
              <a:lnSpc>
                <a:spcPct val="90000"/>
              </a:lnSpc>
              <a:spcBef>
                <a:spcPts val="0"/>
              </a:spcBef>
              <a:spcAft>
                <a:spcPts val="800"/>
              </a:spcAft>
              <a:buClrTx/>
              <a:buSzTx/>
              <a:tabLst/>
              <a:defRPr/>
            </a:pPr>
            <a:r>
              <a:rPr lang="en-US" sz="2800" b="1" dirty="0">
                <a:solidFill>
                  <a:prstClr val="black"/>
                </a:solidFill>
                <a:latin typeface="Calibri" panose="020F0502020204030204"/>
              </a:rPr>
              <a:t>L</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earners will develop knowledge of the legal rights of teenagers in the context of the UN Convention of the Rights of the Child</a:t>
            </a:r>
          </a:p>
          <a:p>
            <a:pPr marR="0" lvl="0" algn="l" defTabSz="914400" rtl="0" eaLnBrk="1" fontAlgn="auto" latinLnBrk="0" hangingPunct="1">
              <a:lnSpc>
                <a:spcPct val="90000"/>
              </a:lnSpc>
              <a:spcBef>
                <a:spcPts val="0"/>
              </a:spcBef>
              <a:spcAft>
                <a:spcPts val="800"/>
              </a:spcAft>
              <a:buClrTx/>
              <a:buSzTx/>
              <a:tabLst/>
              <a:defRPr/>
            </a:pPr>
            <a:endParaRPr lang="en-US" sz="2000" b="1" dirty="0">
              <a:solidFill>
                <a:prstClr val="black"/>
              </a:solidFill>
              <a:latin typeface="Calibri" panose="020F0502020204030204"/>
            </a:endParaRPr>
          </a:p>
          <a:p>
            <a:pPr marR="0" lvl="0" algn="l" defTabSz="914400" rtl="0" eaLnBrk="1" fontAlgn="auto" latinLnBrk="0" hangingPunct="1">
              <a:lnSpc>
                <a:spcPct val="90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Children &amp; Young People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and their families are central to the provision being offered to them, being led by CYPF wherever we can. </a:t>
            </a:r>
          </a:p>
          <a:p>
            <a:pPr marR="0" lvl="0" algn="l" defTabSz="914400" rtl="0" eaLnBrk="1" fontAlgn="auto" latinLnBrk="0" hangingPunct="1">
              <a:lnSpc>
                <a:spcPct val="9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Inclusivity, Equity and Diversity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 the participation offer</a:t>
            </a:r>
          </a:p>
          <a:p>
            <a:pPr marR="0" lvl="0" algn="l" defTabSz="914400" rtl="0" eaLnBrk="1" fontAlgn="auto" latinLnBrk="0" hangingPunct="1">
              <a:lnSpc>
                <a:spcPct val="9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Respect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we listen, hear and act on the feedback;</a:t>
            </a:r>
          </a:p>
          <a:p>
            <a:pPr marR="0" lvl="0" algn="l" defTabSz="914400" rtl="0" eaLnBrk="1" fontAlgn="auto" latinLnBrk="0" hangingPunct="1">
              <a:lnSpc>
                <a:spcPct val="9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Empowerment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the reciprocal relationship between the young person and decision makers</a:t>
            </a:r>
          </a:p>
          <a:p>
            <a:pPr marR="0" lvl="0" algn="l" defTabSz="914400" rtl="0" eaLnBrk="1" fontAlgn="auto" latinLnBrk="0" hangingPunct="1">
              <a:lnSpc>
                <a:spcPct val="9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90000"/>
              </a:lnSpc>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Power – </a:t>
            </a:r>
            <a:r>
              <a:rPr lang="en-US" sz="2000" dirty="0">
                <a:solidFill>
                  <a:prstClr val="black"/>
                </a:solidFill>
                <a:latin typeface="Calibri" panose="020F0502020204030204"/>
              </a:rPr>
              <a:t>Self awareness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of our own power, biases and agenda. Both consciously and unconsciously!</a:t>
            </a:r>
            <a:r>
              <a:rPr lang="en-US" sz="2000" dirty="0">
                <a:solidFill>
                  <a:prstClr val="black"/>
                </a:solidFill>
                <a:latin typeface="Calibri" panose="020F0502020204030204"/>
              </a:rPr>
              <a:t> </a:t>
            </a:r>
            <a:endParaRPr lang="en-US"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R="0" lvl="0" algn="l" defTabSz="914400" rtl="0" eaLnBrk="1" fontAlgn="auto" latinLnBrk="0" hangingPunct="1">
              <a:lnSpc>
                <a:spcPct val="90000"/>
              </a:lnSpc>
              <a:spcBef>
                <a:spcPts val="0"/>
              </a:spcBef>
              <a:spcAft>
                <a:spcPts val="800"/>
              </a:spcAft>
              <a:buClrTx/>
              <a:buSzTx/>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80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4B36CDF-0B7C-B18D-18DE-26C14A8424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89191" y="6096532"/>
            <a:ext cx="890093" cy="609653"/>
          </a:xfrm>
          <a:prstGeom prst="rect">
            <a:avLst/>
          </a:prstGeom>
          <a:solidFill>
            <a:srgbClr val="7030A0"/>
          </a:solidFill>
        </p:spPr>
      </p:pic>
    </p:spTree>
    <p:extLst>
      <p:ext uri="{BB962C8B-B14F-4D97-AF65-F5344CB8AC3E}">
        <p14:creationId xmlns:p14="http://schemas.microsoft.com/office/powerpoint/2010/main" val="415319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3E19-5743-B6CC-CDF8-7E25D87936CF}"/>
              </a:ext>
            </a:extLst>
          </p:cNvPr>
          <p:cNvSpPr>
            <a:spLocks noGrp="1"/>
          </p:cNvSpPr>
          <p:nvPr>
            <p:ph type="title"/>
          </p:nvPr>
        </p:nvSpPr>
        <p:spPr>
          <a:xfrm>
            <a:off x="150312" y="365125"/>
            <a:ext cx="11203488" cy="1325563"/>
          </a:xfrm>
        </p:spPr>
        <p:txBody>
          <a:bodyPr>
            <a:normAutofit/>
          </a:bodyPr>
          <a:lstStyle/>
          <a:p>
            <a:r>
              <a:rPr lang="en-GB" sz="3200" dirty="0"/>
              <a:t>Feedback from Young People – Youth Voice - 3rd April 2024 </a:t>
            </a:r>
            <a:br>
              <a:rPr lang="en-GB" dirty="0"/>
            </a:br>
            <a:endParaRPr lang="en-GB" dirty="0"/>
          </a:p>
        </p:txBody>
      </p:sp>
      <p:sp>
        <p:nvSpPr>
          <p:cNvPr id="4" name="TextBox 3">
            <a:extLst>
              <a:ext uri="{FF2B5EF4-FFF2-40B4-BE49-F238E27FC236}">
                <a16:creationId xmlns:a16="http://schemas.microsoft.com/office/drawing/2014/main" id="{45FCB5BF-7BB7-8170-6EB6-A28B925B0C9F}"/>
              </a:ext>
            </a:extLst>
          </p:cNvPr>
          <p:cNvSpPr txBox="1"/>
          <p:nvPr/>
        </p:nvSpPr>
        <p:spPr>
          <a:xfrm>
            <a:off x="150312" y="902938"/>
            <a:ext cx="11480104" cy="5367110"/>
          </a:xfrm>
          <a:prstGeom prst="rect">
            <a:avLst/>
          </a:prstGeom>
          <a:noFill/>
        </p:spPr>
        <p:txBody>
          <a:bodyPr wrap="square">
            <a:spAutoFit/>
          </a:bodyPr>
          <a:lstStyle/>
          <a:p>
            <a:pPr algn="l" rtl="0" fontAlgn="base"/>
            <a:endParaRPr lang="en-GB" b="0" i="0" dirty="0">
              <a:solidFill>
                <a:srgbClr val="000000"/>
              </a:solidFill>
              <a:effectLst/>
              <a:latin typeface="Segoe UI" panose="020B0502040204020203" pitchFamily="34" charset="0"/>
            </a:endParaRPr>
          </a:p>
          <a:p>
            <a:pPr algn="l" rtl="0" fontAlgn="base"/>
            <a:r>
              <a:rPr lang="en-GB" sz="2000" b="1" i="0" dirty="0">
                <a:solidFill>
                  <a:srgbClr val="000000"/>
                </a:solidFill>
                <a:effectLst/>
                <a:latin typeface="Calibri" panose="020F0502020204030204" pitchFamily="34" charset="0"/>
              </a:rPr>
              <a:t>Answers Q1- How do you know when your views on the world, your community and culture are heard and respected when talking with adults?</a:t>
            </a:r>
            <a:r>
              <a:rPr lang="en-GB" sz="2000" b="0" i="0" dirty="0">
                <a:solidFill>
                  <a:srgbClr val="000000"/>
                </a:solidFill>
                <a:effectLst/>
                <a:latin typeface="Calibri" panose="020F0502020204030204" pitchFamily="34" charset="0"/>
              </a:rPr>
              <a:t> </a:t>
            </a:r>
          </a:p>
          <a:p>
            <a:pPr algn="l" rtl="0" fontAlgn="base"/>
            <a:endParaRPr lang="en-GB"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Positive changes are made. </a:t>
            </a:r>
            <a:endParaRPr lang="en-GB"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When you are given constructive criticism not just criticism </a:t>
            </a:r>
            <a:endParaRPr lang="en-GB"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When others accept what you believe </a:t>
            </a:r>
            <a:endParaRPr lang="en-GB"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When you know people are interested in what you are saying </a:t>
            </a:r>
            <a:endParaRPr lang="en-GB"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Relaxed and not react badly to a view. </a:t>
            </a:r>
            <a:endParaRPr lang="en-GB"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Not influencing or changing views </a:t>
            </a:r>
            <a:endParaRPr lang="en-GB"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Not looking at phones – Eye contact </a:t>
            </a:r>
            <a:endParaRPr lang="en-GB"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Doing what they say their </a:t>
            </a:r>
            <a:r>
              <a:rPr lang="en-GB" sz="2000" b="0" i="0" dirty="0" err="1">
                <a:solidFill>
                  <a:srgbClr val="000000"/>
                </a:solidFill>
                <a:effectLst/>
                <a:latin typeface="Calibri" panose="020F0502020204030204" pitchFamily="34" charset="0"/>
              </a:rPr>
              <a:t>gonna</a:t>
            </a:r>
            <a:r>
              <a:rPr lang="en-GB" sz="2000" b="0" i="0" dirty="0">
                <a:solidFill>
                  <a:srgbClr val="000000"/>
                </a:solidFill>
                <a:effectLst/>
                <a:latin typeface="Calibri" panose="020F0502020204030204" pitchFamily="34" charset="0"/>
              </a:rPr>
              <a:t> do. </a:t>
            </a:r>
            <a:endParaRPr lang="en-GB"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Listening to young people and help get their ideas out. </a:t>
            </a:r>
            <a:endParaRPr lang="en-GB" b="0" i="0" dirty="0">
              <a:solidFill>
                <a:srgbClr val="000000"/>
              </a:solidFill>
              <a:effectLst/>
              <a:latin typeface="Segoe UI" panose="020B0502040204020203" pitchFamily="34" charset="0"/>
            </a:endParaRPr>
          </a:p>
        </p:txBody>
      </p:sp>
      <p:pic>
        <p:nvPicPr>
          <p:cNvPr id="5" name="Picture 4">
            <a:extLst>
              <a:ext uri="{FF2B5EF4-FFF2-40B4-BE49-F238E27FC236}">
                <a16:creationId xmlns:a16="http://schemas.microsoft.com/office/drawing/2014/main" id="{9057FA0E-8ED1-29E6-A154-5AD9FB095E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70176" y="6017387"/>
            <a:ext cx="890093" cy="609653"/>
          </a:xfrm>
          <a:prstGeom prst="rect">
            <a:avLst/>
          </a:prstGeom>
        </p:spPr>
      </p:pic>
      <p:pic>
        <p:nvPicPr>
          <p:cNvPr id="6" name="Picture 5">
            <a:extLst>
              <a:ext uri="{FF2B5EF4-FFF2-40B4-BE49-F238E27FC236}">
                <a16:creationId xmlns:a16="http://schemas.microsoft.com/office/drawing/2014/main" id="{C5C0D1C9-E5DB-2D05-938B-BCCD142F986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57109" y="1779153"/>
            <a:ext cx="4238234" cy="4238234"/>
          </a:xfrm>
          <a:prstGeom prst="rect">
            <a:avLst/>
          </a:prstGeom>
        </p:spPr>
      </p:pic>
    </p:spTree>
    <p:extLst>
      <p:ext uri="{BB962C8B-B14F-4D97-AF65-F5344CB8AC3E}">
        <p14:creationId xmlns:p14="http://schemas.microsoft.com/office/powerpoint/2010/main" val="334792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E535-3E5F-669C-9794-4A86D22E08C3}"/>
              </a:ext>
            </a:extLst>
          </p:cNvPr>
          <p:cNvSpPr>
            <a:spLocks noGrp="1"/>
          </p:cNvSpPr>
          <p:nvPr>
            <p:ph type="title"/>
          </p:nvPr>
        </p:nvSpPr>
        <p:spPr>
          <a:xfrm>
            <a:off x="338203" y="62630"/>
            <a:ext cx="10515600" cy="1325563"/>
          </a:xfrm>
        </p:spPr>
        <p:txBody>
          <a:bodyPr/>
          <a:lstStyle/>
          <a:p>
            <a:r>
              <a:rPr kumimoji="0" lang="en-GB" sz="3200" b="0" i="0" u="none" strike="noStrike" kern="1200" cap="none" spc="0" normalizeH="0" baseline="0" noProof="0" dirty="0">
                <a:ln>
                  <a:noFill/>
                </a:ln>
                <a:solidFill>
                  <a:prstClr val="black"/>
                </a:solidFill>
                <a:effectLst/>
                <a:uLnTx/>
                <a:uFillTx/>
                <a:latin typeface="Calibri Light" panose="020F0302020204030204"/>
                <a:ea typeface="+mj-ea"/>
                <a:cs typeface="+mj-cs"/>
              </a:rPr>
              <a:t>Feedback from Young People – Youth Voice - 3rd April 2024 </a:t>
            </a:r>
            <a:endParaRPr lang="en-GB" dirty="0"/>
          </a:p>
        </p:txBody>
      </p:sp>
      <p:sp>
        <p:nvSpPr>
          <p:cNvPr id="4" name="TextBox 3">
            <a:extLst>
              <a:ext uri="{FF2B5EF4-FFF2-40B4-BE49-F238E27FC236}">
                <a16:creationId xmlns:a16="http://schemas.microsoft.com/office/drawing/2014/main" id="{70F6437E-D40B-13A3-CF30-26D999E41F61}"/>
              </a:ext>
            </a:extLst>
          </p:cNvPr>
          <p:cNvSpPr txBox="1"/>
          <p:nvPr/>
        </p:nvSpPr>
        <p:spPr>
          <a:xfrm>
            <a:off x="338203" y="1211397"/>
            <a:ext cx="11941479" cy="5274777"/>
          </a:xfrm>
          <a:prstGeom prst="rect">
            <a:avLst/>
          </a:prstGeom>
          <a:noFill/>
        </p:spPr>
        <p:txBody>
          <a:bodyPr wrap="square">
            <a:spAutoFit/>
          </a:bodyPr>
          <a:lstStyle/>
          <a:p>
            <a:pPr algn="l" rtl="0" fontAlgn="base"/>
            <a:r>
              <a:rPr lang="en-GB" sz="2000" b="1" i="0" dirty="0">
                <a:solidFill>
                  <a:srgbClr val="000000"/>
                </a:solidFill>
                <a:effectLst/>
                <a:latin typeface="Calibri" panose="020F0502020204030204" pitchFamily="34" charset="0"/>
              </a:rPr>
              <a:t>Answers Q2- How do you think young people can work with adults to make positive changes in the world? </a:t>
            </a:r>
            <a:r>
              <a:rPr lang="en-GB" sz="2000" b="0" i="0" dirty="0">
                <a:solidFill>
                  <a:srgbClr val="000000"/>
                </a:solidFill>
                <a:effectLst/>
                <a:latin typeface="Calibri" panose="020F0502020204030204" pitchFamily="34" charset="0"/>
              </a:rPr>
              <a:t> </a:t>
            </a:r>
          </a:p>
          <a:p>
            <a:pPr algn="l" rtl="0" fontAlgn="base"/>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Stating opinions on both sides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Positive discussions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Adults getting advice from young people.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Adults can listen to what we think and not pretend we don’t exist because we are youth.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They say ‘Children should be seen not heard’ but we are the future and why should we just accept what we don’t agree with?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Mutual agreements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Young Carers awareness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Being in a group with other young people who think like you and have similar experiences.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Educate adults. </a:t>
            </a:r>
            <a:endParaRPr lang="en-GB" sz="2000" b="0" i="0" dirty="0">
              <a:solidFill>
                <a:srgbClr val="000000"/>
              </a:solidFill>
              <a:effectLst/>
              <a:latin typeface="Segoe UI" panose="020B0502040204020203" pitchFamily="34" charset="0"/>
            </a:endParaRPr>
          </a:p>
        </p:txBody>
      </p:sp>
      <p:pic>
        <p:nvPicPr>
          <p:cNvPr id="5" name="Picture 4">
            <a:extLst>
              <a:ext uri="{FF2B5EF4-FFF2-40B4-BE49-F238E27FC236}">
                <a16:creationId xmlns:a16="http://schemas.microsoft.com/office/drawing/2014/main" id="{13468CCC-B464-B3DC-7E2A-9759184AA6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64990" y="6064726"/>
            <a:ext cx="890093" cy="609653"/>
          </a:xfrm>
          <a:prstGeom prst="rect">
            <a:avLst/>
          </a:prstGeom>
        </p:spPr>
      </p:pic>
    </p:spTree>
    <p:extLst>
      <p:ext uri="{BB962C8B-B14F-4D97-AF65-F5344CB8AC3E}">
        <p14:creationId xmlns:p14="http://schemas.microsoft.com/office/powerpoint/2010/main" val="2959285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75C7-2B67-4665-9EEF-84A8967DB64D}"/>
              </a:ext>
            </a:extLst>
          </p:cNvPr>
          <p:cNvSpPr>
            <a:spLocks noGrp="1"/>
          </p:cNvSpPr>
          <p:nvPr>
            <p:ph type="title"/>
          </p:nvPr>
        </p:nvSpPr>
        <p:spPr>
          <a:xfrm>
            <a:off x="46049" y="502021"/>
            <a:ext cx="7348091" cy="1667997"/>
          </a:xfrm>
        </p:spPr>
        <p:txBody>
          <a:bodyPr vert="horz" lIns="91440" tIns="45720" rIns="91440" bIns="45720" rtlCol="0" anchor="b">
            <a:normAutofit/>
          </a:bodyPr>
          <a:lstStyle/>
          <a:p>
            <a:r>
              <a:rPr lang="en-US" sz="4000" b="1" dirty="0"/>
              <a:t>UN – Charter of children’s Rights </a:t>
            </a:r>
            <a:endParaRPr lang="en-US" sz="4000" dirty="0"/>
          </a:p>
        </p:txBody>
      </p:sp>
      <p:sp>
        <p:nvSpPr>
          <p:cNvPr id="5" name="TextBox 4">
            <a:extLst>
              <a:ext uri="{FF2B5EF4-FFF2-40B4-BE49-F238E27FC236}">
                <a16:creationId xmlns:a16="http://schemas.microsoft.com/office/drawing/2014/main" id="{7EB058AD-47B7-444B-8284-0BC0DDE5BBD5}"/>
              </a:ext>
            </a:extLst>
          </p:cNvPr>
          <p:cNvSpPr txBox="1"/>
          <p:nvPr/>
        </p:nvSpPr>
        <p:spPr>
          <a:xfrm>
            <a:off x="1136398" y="2405467"/>
            <a:ext cx="5427526" cy="3535083"/>
          </a:xfrm>
          <a:prstGeom prst="rect">
            <a:avLst/>
          </a:prstGeom>
        </p:spPr>
        <p:txBody>
          <a:bodyPr vert="horz" lIns="91440" tIns="45720" rIns="91440" bIns="45720" rtlCol="0" anchor="t">
            <a:normAutofit/>
          </a:bodyPr>
          <a:lstStyle/>
          <a:p>
            <a:pPr marL="57150" indent="-228600">
              <a:lnSpc>
                <a:spcPct val="90000"/>
              </a:lnSpc>
              <a:spcAft>
                <a:spcPts val="600"/>
              </a:spcAft>
              <a:buClr>
                <a:srgbClr val="5A04CC"/>
              </a:buClr>
              <a:buFont typeface="Arial" panose="020B0604020202020204" pitchFamily="34" charset="0"/>
              <a:buChar char="•"/>
            </a:pPr>
            <a:r>
              <a:rPr lang="en-US" sz="2000" dirty="0"/>
              <a:t> </a:t>
            </a:r>
            <a:r>
              <a:rPr lang="en-US" sz="2000" b="1" dirty="0"/>
              <a:t>Respect for children's rights</a:t>
            </a:r>
          </a:p>
          <a:p>
            <a:pPr marL="57150" indent="-228600">
              <a:lnSpc>
                <a:spcPct val="90000"/>
              </a:lnSpc>
              <a:spcAft>
                <a:spcPts val="600"/>
              </a:spcAft>
              <a:buClr>
                <a:srgbClr val="5A04CC"/>
              </a:buClr>
              <a:buFont typeface="Arial" panose="020B0604020202020204" pitchFamily="34" charset="0"/>
              <a:buChar char="•"/>
            </a:pPr>
            <a:endParaRPr lang="en-US" sz="2000" b="1" dirty="0"/>
          </a:p>
          <a:p>
            <a:pPr marL="57150" indent="-228600">
              <a:lnSpc>
                <a:spcPct val="90000"/>
              </a:lnSpc>
              <a:spcAft>
                <a:spcPts val="600"/>
              </a:spcAft>
              <a:buClr>
                <a:srgbClr val="5A04CC"/>
              </a:buClr>
              <a:buFont typeface="Arial" panose="020B0604020202020204" pitchFamily="34" charset="0"/>
              <a:buChar char="•"/>
            </a:pPr>
            <a:r>
              <a:rPr lang="en-US" sz="2000" b="1" dirty="0"/>
              <a:t> Consideration of the child's will</a:t>
            </a:r>
          </a:p>
          <a:p>
            <a:pPr marL="57150" indent="-228600">
              <a:lnSpc>
                <a:spcPct val="90000"/>
              </a:lnSpc>
              <a:spcAft>
                <a:spcPts val="600"/>
              </a:spcAft>
              <a:buClr>
                <a:srgbClr val="5A04CC"/>
              </a:buClr>
              <a:buFont typeface="Arial" panose="020B0604020202020204" pitchFamily="34" charset="0"/>
              <a:buChar char="•"/>
            </a:pPr>
            <a:endParaRPr lang="en-US" sz="2000" b="1" dirty="0"/>
          </a:p>
          <a:p>
            <a:pPr marL="57150" indent="-228600">
              <a:lnSpc>
                <a:spcPct val="90000"/>
              </a:lnSpc>
              <a:spcAft>
                <a:spcPts val="600"/>
              </a:spcAft>
              <a:buClr>
                <a:srgbClr val="5A04CC"/>
              </a:buClr>
              <a:buFont typeface="Arial" panose="020B0604020202020204" pitchFamily="34" charset="0"/>
              <a:buChar char="•"/>
            </a:pPr>
            <a:r>
              <a:rPr lang="en-US" sz="2000" b="1" dirty="0"/>
              <a:t> Freedom of expression and     information</a:t>
            </a:r>
          </a:p>
          <a:p>
            <a:pPr marL="57150" indent="-228600">
              <a:lnSpc>
                <a:spcPct val="90000"/>
              </a:lnSpc>
              <a:spcAft>
                <a:spcPts val="600"/>
              </a:spcAft>
              <a:buClr>
                <a:srgbClr val="5A04CC"/>
              </a:buClr>
              <a:buFont typeface="Arial" panose="020B0604020202020204" pitchFamily="34" charset="0"/>
              <a:buChar char="•"/>
            </a:pPr>
            <a:endParaRPr lang="en-US" sz="2000" b="1" dirty="0"/>
          </a:p>
          <a:p>
            <a:pPr marL="57150" indent="-228600">
              <a:lnSpc>
                <a:spcPct val="90000"/>
              </a:lnSpc>
              <a:spcAft>
                <a:spcPts val="600"/>
              </a:spcAft>
              <a:buClr>
                <a:srgbClr val="5A04CC"/>
              </a:buClr>
              <a:buFont typeface="Arial" panose="020B0604020202020204" pitchFamily="34" charset="0"/>
              <a:buChar char="•"/>
            </a:pPr>
            <a:r>
              <a:rPr lang="en-US" sz="2000" b="1" dirty="0"/>
              <a:t> Thoughts - conscience and religious freedom</a:t>
            </a:r>
          </a:p>
          <a:p>
            <a:pPr marL="57150" indent="-228600">
              <a:lnSpc>
                <a:spcPct val="90000"/>
              </a:lnSpc>
              <a:spcAft>
                <a:spcPts val="600"/>
              </a:spcAft>
              <a:buClr>
                <a:srgbClr val="5A04CC"/>
              </a:buClr>
              <a:buFont typeface="Arial" panose="020B0604020202020204" pitchFamily="34" charset="0"/>
              <a:buChar char="•"/>
            </a:pPr>
            <a:endParaRPr lang="en-US" sz="2000" b="1" dirty="0"/>
          </a:p>
          <a:p>
            <a:pPr marL="57150" indent="-228600">
              <a:lnSpc>
                <a:spcPct val="90000"/>
              </a:lnSpc>
              <a:spcAft>
                <a:spcPts val="600"/>
              </a:spcAft>
              <a:buClr>
                <a:srgbClr val="5A04CC"/>
              </a:buClr>
              <a:buFont typeface="Arial" panose="020B0604020202020204" pitchFamily="34" charset="0"/>
              <a:buChar char="•"/>
            </a:pPr>
            <a:r>
              <a:rPr lang="en-US" sz="2000" b="1" dirty="0"/>
              <a:t> Access to information</a:t>
            </a:r>
          </a:p>
          <a:p>
            <a:pPr indent="-228600">
              <a:lnSpc>
                <a:spcPct val="90000"/>
              </a:lnSpc>
              <a:spcAft>
                <a:spcPts val="600"/>
              </a:spcAft>
              <a:buFont typeface="Arial" panose="020B0604020202020204" pitchFamily="34" charset="0"/>
              <a:buChar char="•"/>
            </a:pPr>
            <a:endParaRPr lang="en-US" sz="2000" dirty="0"/>
          </a:p>
        </p:txBody>
      </p:sp>
      <p:pic>
        <p:nvPicPr>
          <p:cNvPr id="4" name="Content Placeholder 3">
            <a:extLst>
              <a:ext uri="{FF2B5EF4-FFF2-40B4-BE49-F238E27FC236}">
                <a16:creationId xmlns:a16="http://schemas.microsoft.com/office/drawing/2014/main" id="{2F19FCCF-1B56-476E-8542-59882C564B12}"/>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1750" r="-4" b="-4"/>
          <a:stretch/>
        </p:blipFill>
        <p:spPr>
          <a:xfrm>
            <a:off x="7156238" y="1336019"/>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8159FEE-CFF3-449D-B730-DCB626FA808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163666" y="6078719"/>
            <a:ext cx="890093" cy="609653"/>
          </a:xfrm>
          <a:prstGeom prst="rect">
            <a:avLst/>
          </a:prstGeom>
        </p:spPr>
      </p:pic>
    </p:spTree>
    <p:extLst>
      <p:ext uri="{BB962C8B-B14F-4D97-AF65-F5344CB8AC3E}">
        <p14:creationId xmlns:p14="http://schemas.microsoft.com/office/powerpoint/2010/main" val="298574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707A69-B665-6E86-DEF6-FA4E3275CF6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3213" y="879838"/>
            <a:ext cx="939453" cy="777240"/>
          </a:xfrm>
          <a:prstGeom prst="rect">
            <a:avLst/>
          </a:prstGeom>
        </p:spPr>
      </p:pic>
      <p:sp>
        <p:nvSpPr>
          <p:cNvPr id="6" name="Title 5">
            <a:extLst>
              <a:ext uri="{FF2B5EF4-FFF2-40B4-BE49-F238E27FC236}">
                <a16:creationId xmlns:a16="http://schemas.microsoft.com/office/drawing/2014/main" id="{C854901B-9137-DD38-E243-1403B4523B82}"/>
              </a:ext>
            </a:extLst>
          </p:cNvPr>
          <p:cNvSpPr txBox="1">
            <a:spLocks noGrp="1"/>
          </p:cNvSpPr>
          <p:nvPr>
            <p:ph type="title" idx="4294967295"/>
          </p:nvPr>
        </p:nvSpPr>
        <p:spPr>
          <a:xfrm>
            <a:off x="304800" y="443345"/>
            <a:ext cx="65858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Nothing about us without us!</a:t>
            </a:r>
            <a:endParaRPr kumimoji="0" lang="en-GB"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D790364-E8B9-7946-29A2-6D88A16BCB9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69900" y="443345"/>
            <a:ext cx="1377815" cy="920576"/>
          </a:xfrm>
          <a:prstGeom prst="rect">
            <a:avLst/>
          </a:prstGeom>
        </p:spPr>
      </p:pic>
      <p:sp>
        <p:nvSpPr>
          <p:cNvPr id="2" name="TextBox 1">
            <a:extLst>
              <a:ext uri="{FF2B5EF4-FFF2-40B4-BE49-F238E27FC236}">
                <a16:creationId xmlns:a16="http://schemas.microsoft.com/office/drawing/2014/main" id="{69446622-51A6-A3D6-8595-9C408941074A}"/>
              </a:ext>
            </a:extLst>
          </p:cNvPr>
          <p:cNvSpPr txBox="1"/>
          <p:nvPr/>
        </p:nvSpPr>
        <p:spPr>
          <a:xfrm>
            <a:off x="605425" y="5705382"/>
            <a:ext cx="54905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https://vimeo.com/711137034/0fc0423d36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Online Media 4" title="Norfolk County Council - Training">
            <a:hlinkClick r:id="" action="ppaction://media"/>
            <a:extLst>
              <a:ext uri="{FF2B5EF4-FFF2-40B4-BE49-F238E27FC236}">
                <a16:creationId xmlns:a16="http://schemas.microsoft.com/office/drawing/2014/main" id="{31197A80-8446-D3B3-1DAC-A116CF3E4813}"/>
              </a:ext>
            </a:extLst>
          </p:cNvPr>
          <p:cNvPicPr>
            <a:picLocks noRot="1" noChangeAspect="1"/>
          </p:cNvPicPr>
          <p:nvPr>
            <a:videoFile r:link="rId1"/>
          </p:nvPr>
        </p:nvPicPr>
        <p:blipFill>
          <a:blip r:embed="rId7"/>
          <a:stretch>
            <a:fillRect/>
          </a:stretch>
        </p:blipFill>
        <p:spPr>
          <a:xfrm>
            <a:off x="1600144" y="1282983"/>
            <a:ext cx="7566124" cy="4262606"/>
          </a:xfrm>
          <a:prstGeom prst="rect">
            <a:avLst/>
          </a:prstGeom>
        </p:spPr>
      </p:pic>
    </p:spTree>
    <p:extLst>
      <p:ext uri="{BB962C8B-B14F-4D97-AF65-F5344CB8AC3E}">
        <p14:creationId xmlns:p14="http://schemas.microsoft.com/office/powerpoint/2010/main" val="34200926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C99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90E45D-61A6-9246-327A-16E3F1B11265}"/>
              </a:ext>
            </a:extLst>
          </p:cNvPr>
          <p:cNvSpPr txBox="1"/>
          <p:nvPr/>
        </p:nvSpPr>
        <p:spPr>
          <a:xfrm>
            <a:off x="4223344" y="649480"/>
            <a:ext cx="7696747" cy="5546047"/>
          </a:xfrm>
          <a:prstGeom prst="rect">
            <a:avLst/>
          </a:prstGeom>
        </p:spPr>
        <p:txBody>
          <a:bodyPr vert="horz" lIns="91440" tIns="45720" rIns="91440" bIns="45720" rtlCol="0" anchor="ctr">
            <a:normAutofit/>
          </a:bodyPr>
          <a:lstStyle/>
          <a:p>
            <a:pPr>
              <a:lnSpc>
                <a:spcPct val="90000"/>
              </a:lnSpc>
              <a:spcAft>
                <a:spcPts val="800"/>
              </a:spcAft>
            </a:pPr>
            <a:r>
              <a:rPr lang="en-US" sz="2000" b="1" dirty="0">
                <a:effectLst/>
              </a:rPr>
              <a:t>     </a:t>
            </a:r>
            <a:r>
              <a:rPr lang="en-US" sz="3200" b="1" dirty="0">
                <a:effectLst/>
              </a:rPr>
              <a:t>Outcomes </a:t>
            </a:r>
          </a:p>
          <a:p>
            <a:pPr>
              <a:lnSpc>
                <a:spcPct val="90000"/>
              </a:lnSpc>
              <a:spcAft>
                <a:spcPts val="800"/>
              </a:spcAft>
            </a:pPr>
            <a:endParaRPr lang="en-US" sz="2000" dirty="0">
              <a:effectLst/>
              <a:ea typeface="Calibri" panose="020F0502020204030204"/>
              <a:cs typeface="Calibri" panose="020F0502020204030204"/>
            </a:endParaRPr>
          </a:p>
          <a:p>
            <a:pPr marL="285750" indent="-228600">
              <a:spcAft>
                <a:spcPts val="800"/>
              </a:spcAft>
              <a:buFont typeface="Arial" panose="020B0604020202020204" pitchFamily="34" charset="0"/>
              <a:buChar char="•"/>
            </a:pPr>
            <a:r>
              <a:rPr lang="en-US" sz="2000" b="1" dirty="0"/>
              <a:t>Learners</a:t>
            </a:r>
            <a:r>
              <a:rPr lang="en-US" sz="2000" b="1" dirty="0">
                <a:effectLst/>
              </a:rPr>
              <a:t> will know how to show ‘Positive Rega</a:t>
            </a:r>
            <a:r>
              <a:rPr lang="en-US" sz="2000" b="1" dirty="0"/>
              <a:t>r</a:t>
            </a:r>
            <a:r>
              <a:rPr lang="en-US" sz="2000" b="1" dirty="0">
                <a:effectLst/>
              </a:rPr>
              <a:t>d’ and reciprocity </a:t>
            </a:r>
            <a:r>
              <a:rPr lang="en-US" sz="2000" b="1" dirty="0"/>
              <a:t>with </a:t>
            </a:r>
            <a:r>
              <a:rPr lang="en-US" sz="2000" b="1" dirty="0">
                <a:effectLst/>
              </a:rPr>
              <a:t>teenagers </a:t>
            </a:r>
            <a:endParaRPr lang="en-US" sz="2000" dirty="0">
              <a:effectLst/>
            </a:endParaRPr>
          </a:p>
          <a:p>
            <a:pPr marL="285750" indent="-228600">
              <a:spcAft>
                <a:spcPts val="800"/>
              </a:spcAft>
              <a:buFont typeface="Arial" panose="020B0604020202020204" pitchFamily="34" charset="0"/>
              <a:buChar char="•"/>
            </a:pPr>
            <a:r>
              <a:rPr lang="en-US" sz="2000" b="1" dirty="0"/>
              <a:t>Learners </a:t>
            </a:r>
            <a:r>
              <a:rPr lang="en-US" sz="2000" b="1" dirty="0">
                <a:effectLst/>
              </a:rPr>
              <a:t>will understand the importance of ‘</a:t>
            </a:r>
            <a:r>
              <a:rPr lang="en-US" sz="2000" b="1" dirty="0"/>
              <a:t>R</a:t>
            </a:r>
            <a:r>
              <a:rPr lang="en-US" sz="2000" b="1" dirty="0">
                <a:effectLst/>
              </a:rPr>
              <a:t>eflective </a:t>
            </a:r>
            <a:r>
              <a:rPr lang="en-US" sz="2000" b="1" dirty="0"/>
              <a:t>P</a:t>
            </a:r>
            <a:r>
              <a:rPr lang="en-US" sz="2000" b="1" dirty="0">
                <a:effectLst/>
              </a:rPr>
              <a:t>ractice and Authenticity’</a:t>
            </a:r>
            <a:r>
              <a:rPr lang="en-US" sz="2000" b="1" dirty="0"/>
              <a:t> </a:t>
            </a:r>
            <a:endParaRPr lang="en-US" sz="2000" dirty="0">
              <a:effectLst/>
            </a:endParaRPr>
          </a:p>
          <a:p>
            <a:pPr marL="285750" indent="-228600">
              <a:spcAft>
                <a:spcPts val="800"/>
              </a:spcAft>
              <a:buFont typeface="Arial" panose="020B0604020202020204" pitchFamily="34" charset="0"/>
              <a:buChar char="•"/>
            </a:pPr>
            <a:r>
              <a:rPr lang="en-US" sz="2000" b="1" dirty="0">
                <a:effectLst/>
              </a:rPr>
              <a:t>Learners will develop knowledge of the ‘</a:t>
            </a:r>
            <a:r>
              <a:rPr lang="en-US" sz="2000" b="1" dirty="0"/>
              <a:t>L</a:t>
            </a:r>
            <a:r>
              <a:rPr lang="en-US" sz="2000" b="1" dirty="0">
                <a:effectLst/>
              </a:rPr>
              <a:t>egal </a:t>
            </a:r>
            <a:r>
              <a:rPr lang="en-US" sz="2000" b="1" dirty="0"/>
              <a:t>R</a:t>
            </a:r>
            <a:r>
              <a:rPr lang="en-US" sz="2000" b="1" dirty="0">
                <a:effectLst/>
              </a:rPr>
              <a:t>ights’ of teenagers in the context of </a:t>
            </a:r>
            <a:r>
              <a:rPr lang="en-US" sz="2000" b="1">
                <a:effectLst/>
              </a:rPr>
              <a:t>the  UN </a:t>
            </a:r>
            <a:r>
              <a:rPr lang="en-US" sz="2000" b="1" dirty="0">
                <a:effectLst/>
              </a:rPr>
              <a:t>Convention of the Rights of the Child </a:t>
            </a:r>
            <a:endParaRPr lang="en-US" sz="2000" dirty="0">
              <a:effectLst/>
            </a:endParaRPr>
          </a:p>
          <a:p>
            <a:pPr marL="285750" indent="-228600">
              <a:spcAft>
                <a:spcPts val="800"/>
              </a:spcAft>
              <a:buFont typeface="Arial" panose="020B0604020202020204" pitchFamily="34" charset="0"/>
              <a:buChar char="•"/>
            </a:pPr>
            <a:r>
              <a:rPr lang="en-US" sz="2000" b="1" dirty="0">
                <a:effectLst/>
              </a:rPr>
              <a:t>Learners will understand how to create a ‘</a:t>
            </a:r>
            <a:r>
              <a:rPr lang="en-US" sz="2000" b="1" dirty="0"/>
              <a:t>S</a:t>
            </a:r>
            <a:r>
              <a:rPr lang="en-US" sz="2000" b="1" dirty="0">
                <a:effectLst/>
              </a:rPr>
              <a:t>afe </a:t>
            </a:r>
            <a:r>
              <a:rPr lang="en-US" sz="2000" b="1" dirty="0"/>
              <a:t>E</a:t>
            </a:r>
            <a:r>
              <a:rPr lang="en-US" sz="2000" b="1" dirty="0">
                <a:effectLst/>
              </a:rPr>
              <a:t>nvironment’ for communication and participation</a:t>
            </a:r>
            <a:endParaRPr lang="en-US" sz="2000" dirty="0">
              <a:effectLst/>
            </a:endParaRPr>
          </a:p>
          <a:p>
            <a:pPr indent="-228600">
              <a:lnSpc>
                <a:spcPct val="90000"/>
              </a:lnSpc>
              <a:spcAft>
                <a:spcPts val="800"/>
              </a:spcAft>
              <a:buFont typeface="Arial" panose="020B0604020202020204" pitchFamily="34" charset="0"/>
              <a:buChar char="•"/>
            </a:pPr>
            <a:endParaRPr lang="en-US" sz="2000" b="1" dirty="0">
              <a:effectLst/>
            </a:endParaRPr>
          </a:p>
          <a:p>
            <a:pPr>
              <a:lnSpc>
                <a:spcPct val="90000"/>
              </a:lnSpc>
              <a:spcAft>
                <a:spcPts val="800"/>
              </a:spcAft>
            </a:pPr>
            <a:endParaRPr lang="en-US" sz="2000" dirty="0">
              <a:effectLst/>
            </a:endParaRPr>
          </a:p>
        </p:txBody>
      </p:sp>
      <p:pic>
        <p:nvPicPr>
          <p:cNvPr id="2" name="Picture 1">
            <a:extLst>
              <a:ext uri="{FF2B5EF4-FFF2-40B4-BE49-F238E27FC236}">
                <a16:creationId xmlns:a16="http://schemas.microsoft.com/office/drawing/2014/main" id="{56D513A3-E028-5936-94D6-C6AF493FCB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64428" y="6068318"/>
            <a:ext cx="890093" cy="609653"/>
          </a:xfrm>
          <a:prstGeom prst="rect">
            <a:avLst/>
          </a:prstGeom>
          <a:solidFill>
            <a:srgbClr val="7030A0"/>
          </a:solidFill>
        </p:spPr>
      </p:pic>
      <p:sp>
        <p:nvSpPr>
          <p:cNvPr id="4" name="Title 3">
            <a:extLst>
              <a:ext uri="{FF2B5EF4-FFF2-40B4-BE49-F238E27FC236}">
                <a16:creationId xmlns:a16="http://schemas.microsoft.com/office/drawing/2014/main" id="{9FDE32A6-6F9E-DC33-3B8A-A5944236E88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Outcomes</a:t>
            </a:r>
          </a:p>
        </p:txBody>
      </p:sp>
    </p:spTree>
    <p:extLst>
      <p:ext uri="{BB962C8B-B14F-4D97-AF65-F5344CB8AC3E}">
        <p14:creationId xmlns:p14="http://schemas.microsoft.com/office/powerpoint/2010/main" val="3603190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C99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D08B4B-45F9-B63C-9BE2-1226910DA95C}"/>
              </a:ext>
            </a:extLst>
          </p:cNvPr>
          <p:cNvSpPr txBox="1">
            <a:spLocks noGrp="1"/>
          </p:cNvSpPr>
          <p:nvPr>
            <p:ph type="title" idx="4294967295"/>
          </p:nvPr>
        </p:nvSpPr>
        <p:spPr>
          <a:xfrm>
            <a:off x="356990" y="233736"/>
            <a:ext cx="9895951" cy="10336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rPr>
              <a:t>New Course content</a:t>
            </a:r>
          </a:p>
        </p:txBody>
      </p:sp>
      <p:sp>
        <p:nvSpPr>
          <p:cNvPr id="3" name="TextBox 2">
            <a:extLst>
              <a:ext uri="{FF2B5EF4-FFF2-40B4-BE49-F238E27FC236}">
                <a16:creationId xmlns:a16="http://schemas.microsoft.com/office/drawing/2014/main" id="{73D4C128-82A3-2C18-72ED-1185091DAB09}"/>
              </a:ext>
            </a:extLst>
          </p:cNvPr>
          <p:cNvSpPr txBox="1"/>
          <p:nvPr/>
        </p:nvSpPr>
        <p:spPr>
          <a:xfrm>
            <a:off x="356990" y="2666171"/>
            <a:ext cx="9724031" cy="3683358"/>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 where how?</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Participation in change or development</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Realistic</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Framing questions and linking questions</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Power of silence – WAIT</a:t>
            </a:r>
          </a:p>
          <a:p>
            <a:pPr marL="0" marR="0" lvl="0" indent="0" algn="l" defTabSz="914400" rtl="0" eaLnBrk="1" fontAlgn="auto" latinLnBrk="0" hangingPunct="1">
              <a:lnSpc>
                <a:spcPct val="9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414DB5F-1738-AB16-3FC6-19C052EBDF46}"/>
              </a:ext>
            </a:extLst>
          </p:cNvPr>
          <p:cNvSpPr txBox="1"/>
          <p:nvPr/>
        </p:nvSpPr>
        <p:spPr>
          <a:xfrm>
            <a:off x="222530" y="1693180"/>
            <a:ext cx="11732646" cy="99392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Learners will understand how to create a safe environment for communication and participation.</a:t>
            </a:r>
          </a:p>
        </p:txBody>
      </p:sp>
      <p:pic>
        <p:nvPicPr>
          <p:cNvPr id="7" name="Picture 6">
            <a:extLst>
              <a:ext uri="{FF2B5EF4-FFF2-40B4-BE49-F238E27FC236}">
                <a16:creationId xmlns:a16="http://schemas.microsoft.com/office/drawing/2014/main" id="{BFFCB249-2E86-60B2-73B6-BF0AC435103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57182" y="6113490"/>
            <a:ext cx="890093" cy="609653"/>
          </a:xfrm>
          <a:prstGeom prst="rect">
            <a:avLst/>
          </a:prstGeom>
          <a:solidFill>
            <a:srgbClr val="7030A0"/>
          </a:solidFill>
        </p:spPr>
      </p:pic>
      <p:pic>
        <p:nvPicPr>
          <p:cNvPr id="8" name="Picture 7">
            <a:extLst>
              <a:ext uri="{FF2B5EF4-FFF2-40B4-BE49-F238E27FC236}">
                <a16:creationId xmlns:a16="http://schemas.microsoft.com/office/drawing/2014/main" id="{7F07B169-5744-A52A-6CDF-2B34D8EB8B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8080" y="2428240"/>
            <a:ext cx="4693920" cy="3535680"/>
          </a:xfrm>
          <a:prstGeom prst="rect">
            <a:avLst/>
          </a:prstGeom>
        </p:spPr>
      </p:pic>
    </p:spTree>
    <p:extLst>
      <p:ext uri="{BB962C8B-B14F-4D97-AF65-F5344CB8AC3E}">
        <p14:creationId xmlns:p14="http://schemas.microsoft.com/office/powerpoint/2010/main" val="1731469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4B9F-C08C-2EA3-1BC4-DB03D4E7880E}"/>
              </a:ext>
            </a:extLst>
          </p:cNvPr>
          <p:cNvSpPr>
            <a:spLocks noGrp="1"/>
          </p:cNvSpPr>
          <p:nvPr>
            <p:ph type="title"/>
          </p:nvPr>
        </p:nvSpPr>
        <p:spPr>
          <a:xfrm>
            <a:off x="235131" y="365125"/>
            <a:ext cx="11118669" cy="1325563"/>
          </a:xfrm>
        </p:spPr>
        <p:txBody>
          <a:bodyPr>
            <a:normAutofit fontScale="90000"/>
          </a:bodyPr>
          <a:lstStyle/>
          <a:p>
            <a:pPr marL="0" marR="0" lvl="0" indent="0" defTabSz="914400" rtl="0" eaLnBrk="1" fontAlgn="base" latinLnBrk="0" hangingPunct="1">
              <a:lnSpc>
                <a:spcPct val="100000"/>
              </a:lnSpc>
              <a:spcBef>
                <a:spcPts val="0"/>
              </a:spcBef>
              <a:spcAft>
                <a:spcPts val="0"/>
              </a:spcAft>
              <a:tabLst/>
              <a:defRPr/>
            </a:pPr>
            <a:r>
              <a:rPr kumimoji="0" lang="en-GB"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Feedback from Young People – Youth Voice - 3</a:t>
            </a:r>
            <a:r>
              <a:rPr kumimoji="0" lang="en-GB" sz="40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rd</a:t>
            </a:r>
            <a:r>
              <a:rPr kumimoji="0" lang="en-GB"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April 2024 </a:t>
            </a:r>
            <a:br>
              <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br>
            <a:endParaRPr lang="en-GB" dirty="0"/>
          </a:p>
        </p:txBody>
      </p:sp>
      <p:sp>
        <p:nvSpPr>
          <p:cNvPr id="3" name="TextBox 2">
            <a:extLst>
              <a:ext uri="{FF2B5EF4-FFF2-40B4-BE49-F238E27FC236}">
                <a16:creationId xmlns:a16="http://schemas.microsoft.com/office/drawing/2014/main" id="{45CA3871-F45C-7B77-1F4A-490F900B9049}"/>
              </a:ext>
            </a:extLst>
          </p:cNvPr>
          <p:cNvSpPr txBox="1"/>
          <p:nvPr/>
        </p:nvSpPr>
        <p:spPr>
          <a:xfrm>
            <a:off x="315686" y="1212234"/>
            <a:ext cx="10709366" cy="4813112"/>
          </a:xfrm>
          <a:prstGeom prst="rect">
            <a:avLst/>
          </a:prstGeom>
          <a:noFill/>
        </p:spPr>
        <p:txBody>
          <a:bodyPr wrap="square" rtlCol="0">
            <a:spAutoFit/>
          </a:bodyPr>
          <a:lstStyle/>
          <a:p>
            <a:pPr algn="l" rtl="0" fontAlgn="base"/>
            <a:r>
              <a:rPr lang="en-GB" sz="2000" b="1" i="0" dirty="0">
                <a:solidFill>
                  <a:srgbClr val="000000"/>
                </a:solidFill>
                <a:effectLst/>
                <a:latin typeface="Calibri" panose="020F0502020204030204" pitchFamily="34" charset="0"/>
              </a:rPr>
              <a:t>Answers Q1-What do you need to feel safe when talking with adults?</a:t>
            </a:r>
          </a:p>
          <a:p>
            <a:pPr algn="l" rtl="0" fontAlgn="base"/>
            <a:r>
              <a:rPr lang="en-GB" sz="2000" b="0" i="0" dirty="0">
                <a:solidFill>
                  <a:srgbClr val="000000"/>
                </a:solidFill>
                <a:effectLst/>
                <a:latin typeface="Calibri" panose="020F0502020204030204" pitchFamily="34" charset="0"/>
              </a:rPr>
              <a: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Talking about boundaries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Not being enclosed in a small office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Knowing I can leave if I want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Being cheerful, welcoming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Open body language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Active listening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Don’t blindly nod along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Gentle honesty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Clearly explaining situation – compromising </a:t>
            </a:r>
            <a:endParaRPr lang="en-GB" sz="2000" b="0" i="0" dirty="0">
              <a:solidFill>
                <a:srgbClr val="000000"/>
              </a:solidFill>
              <a:effectLst/>
              <a:latin typeface="Segoe UI" panose="020B0502040204020203" pitchFamily="34" charset="0"/>
            </a:endParaRPr>
          </a:p>
        </p:txBody>
      </p:sp>
      <p:pic>
        <p:nvPicPr>
          <p:cNvPr id="4" name="Picture 3">
            <a:extLst>
              <a:ext uri="{FF2B5EF4-FFF2-40B4-BE49-F238E27FC236}">
                <a16:creationId xmlns:a16="http://schemas.microsoft.com/office/drawing/2014/main" id="{E4C8D7F1-0B02-3668-6BA1-EC22DDF3F9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09716" y="6110774"/>
            <a:ext cx="890093" cy="609653"/>
          </a:xfrm>
          <a:prstGeom prst="rect">
            <a:avLst/>
          </a:prstGeom>
          <a:solidFill>
            <a:srgbClr val="7030A0"/>
          </a:solidFill>
        </p:spPr>
      </p:pic>
      <p:pic>
        <p:nvPicPr>
          <p:cNvPr id="6" name="Picture 5">
            <a:extLst>
              <a:ext uri="{FF2B5EF4-FFF2-40B4-BE49-F238E27FC236}">
                <a16:creationId xmlns:a16="http://schemas.microsoft.com/office/drawing/2014/main" id="{4795B8DD-28C1-FA91-90E7-45F69DC1F6B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16965" y="1861849"/>
            <a:ext cx="3674125" cy="3674125"/>
          </a:xfrm>
          <a:prstGeom prst="rect">
            <a:avLst/>
          </a:prstGeom>
        </p:spPr>
      </p:pic>
    </p:spTree>
    <p:extLst>
      <p:ext uri="{BB962C8B-B14F-4D97-AF65-F5344CB8AC3E}">
        <p14:creationId xmlns:p14="http://schemas.microsoft.com/office/powerpoint/2010/main" val="313261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1890-345A-AE7C-4DC9-BC4FA04F63F3}"/>
              </a:ext>
            </a:extLst>
          </p:cNvPr>
          <p:cNvSpPr>
            <a:spLocks noGrp="1"/>
          </p:cNvSpPr>
          <p:nvPr>
            <p:ph type="title"/>
          </p:nvPr>
        </p:nvSpPr>
        <p:spPr>
          <a:xfrm>
            <a:off x="203781" y="365125"/>
            <a:ext cx="11150019" cy="1325563"/>
          </a:xfrm>
        </p:spPr>
        <p:txBody>
          <a:bodyPr/>
          <a:lstStyle/>
          <a:p>
            <a:r>
              <a:rPr kumimoji="0" lang="en-GB" sz="3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Feedback from Young People – Youth Voice - 3</a:t>
            </a:r>
            <a:r>
              <a:rPr kumimoji="0" lang="en-GB" sz="3600" b="0" i="0" u="none" strike="noStrike" kern="1200" cap="none" spc="0" normalizeH="0" baseline="30000" noProof="0" dirty="0">
                <a:ln>
                  <a:noFill/>
                </a:ln>
                <a:solidFill>
                  <a:srgbClr val="000000"/>
                </a:solidFill>
                <a:effectLst/>
                <a:uLnTx/>
                <a:uFillTx/>
                <a:latin typeface="Calibri" panose="020F0502020204030204" pitchFamily="34" charset="0"/>
                <a:ea typeface="+mj-ea"/>
                <a:cs typeface="+mj-cs"/>
              </a:rPr>
              <a:t>rd</a:t>
            </a:r>
            <a:r>
              <a:rPr kumimoji="0" lang="en-GB" sz="36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 April 2024 </a:t>
            </a:r>
            <a:endParaRPr lang="en-GB" dirty="0"/>
          </a:p>
        </p:txBody>
      </p:sp>
      <p:sp>
        <p:nvSpPr>
          <p:cNvPr id="3" name="TextBox 2">
            <a:extLst>
              <a:ext uri="{FF2B5EF4-FFF2-40B4-BE49-F238E27FC236}">
                <a16:creationId xmlns:a16="http://schemas.microsoft.com/office/drawing/2014/main" id="{3F1AE46A-1E7C-8D2C-564B-BBD8B5BDF4D2}"/>
              </a:ext>
            </a:extLst>
          </p:cNvPr>
          <p:cNvSpPr txBox="1"/>
          <p:nvPr/>
        </p:nvSpPr>
        <p:spPr>
          <a:xfrm>
            <a:off x="316992" y="1600719"/>
            <a:ext cx="11558016" cy="4351448"/>
          </a:xfrm>
          <a:prstGeom prst="rect">
            <a:avLst/>
          </a:prstGeom>
          <a:noFill/>
        </p:spPr>
        <p:txBody>
          <a:bodyPr wrap="square" rtlCol="0">
            <a:spAutoFit/>
          </a:bodyPr>
          <a:lstStyle/>
          <a:p>
            <a:pPr algn="l" rtl="0" fontAlgn="base"/>
            <a:r>
              <a:rPr lang="en-GB" sz="2000" b="1" i="0" dirty="0">
                <a:solidFill>
                  <a:srgbClr val="000000"/>
                </a:solidFill>
                <a:effectLst/>
                <a:latin typeface="Calibri" panose="020F0502020204030204" pitchFamily="34" charset="0"/>
              </a:rPr>
              <a:t>Answers Q2 - What do you need to feel included when talking with adults?</a:t>
            </a:r>
          </a:p>
          <a:p>
            <a:pPr algn="l" rtl="0" fontAlgn="base"/>
            <a:r>
              <a:rPr lang="en-GB" sz="2000" b="1" i="0" dirty="0">
                <a:solidFill>
                  <a:srgbClr val="000000"/>
                </a:solidFill>
                <a:effectLst/>
                <a:latin typeface="Calibri" panose="020F0502020204030204" pitchFamily="34" charset="0"/>
              </a:rPr>
              <a:t> </a:t>
            </a:r>
            <a:r>
              <a:rPr lang="en-GB" sz="2000" b="0" i="0" dirty="0">
                <a:solidFill>
                  <a:srgbClr val="000000"/>
                </a:solidFill>
                <a:effectLst/>
                <a:latin typeface="Calibri" panose="020F0502020204030204" pitchFamily="34" charset="0"/>
              </a:rPr>
              <a: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Free to speak up and not just be spoken to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Don’t feel you have to say anything – Not too much social pressure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Mutual respect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Speak to us how you would like to be spoken to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Listening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Feeling like we are equal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Be present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Use kind words and comments </a:t>
            </a:r>
            <a:endParaRPr lang="en-GB" sz="2000" b="0" i="0" dirty="0">
              <a:solidFill>
                <a:srgbClr val="000000"/>
              </a:solidFill>
              <a:effectLst/>
              <a:latin typeface="Segoe UI" panose="020B0502040204020203" pitchFamily="34" charset="0"/>
            </a:endParaRPr>
          </a:p>
        </p:txBody>
      </p:sp>
      <p:pic>
        <p:nvPicPr>
          <p:cNvPr id="4" name="Picture 3">
            <a:extLst>
              <a:ext uri="{FF2B5EF4-FFF2-40B4-BE49-F238E27FC236}">
                <a16:creationId xmlns:a16="http://schemas.microsoft.com/office/drawing/2014/main" id="{D8EBF8E9-979A-031D-A72B-28DF6C665A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61567" y="6114644"/>
            <a:ext cx="890093" cy="609653"/>
          </a:xfrm>
          <a:prstGeom prst="rect">
            <a:avLst/>
          </a:prstGeom>
          <a:solidFill>
            <a:srgbClr val="7030A0"/>
          </a:solidFill>
        </p:spPr>
      </p:pic>
      <p:pic>
        <p:nvPicPr>
          <p:cNvPr id="6" name="Picture 5">
            <a:extLst>
              <a:ext uri="{FF2B5EF4-FFF2-40B4-BE49-F238E27FC236}">
                <a16:creationId xmlns:a16="http://schemas.microsoft.com/office/drawing/2014/main" id="{42EE64FD-1EC3-A6CF-EE22-0F0852C625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21976" y="2013994"/>
            <a:ext cx="3906398" cy="3715647"/>
          </a:xfrm>
          <a:prstGeom prst="rect">
            <a:avLst/>
          </a:prstGeom>
        </p:spPr>
      </p:pic>
    </p:spTree>
    <p:extLst>
      <p:ext uri="{BB962C8B-B14F-4D97-AF65-F5344CB8AC3E}">
        <p14:creationId xmlns:p14="http://schemas.microsoft.com/office/powerpoint/2010/main" val="75675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30615-098B-3A0E-23E8-64B743A325FC}"/>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400" kern="1200" dirty="0">
                <a:solidFill>
                  <a:srgbClr val="FFFFFF"/>
                </a:solidFill>
                <a:latin typeface="+mj-lt"/>
                <a:ea typeface="+mj-ea"/>
                <a:cs typeface="+mj-cs"/>
              </a:rPr>
              <a:t>Creating a safe environment for communication and participation </a:t>
            </a:r>
          </a:p>
        </p:txBody>
      </p:sp>
      <p:sp>
        <p:nvSpPr>
          <p:cNvPr id="3" name="TextBox 2">
            <a:extLst>
              <a:ext uri="{FF2B5EF4-FFF2-40B4-BE49-F238E27FC236}">
                <a16:creationId xmlns:a16="http://schemas.microsoft.com/office/drawing/2014/main" id="{6AE0B772-08DF-CF6E-1561-9CC197B3E064}"/>
              </a:ext>
            </a:extLst>
          </p:cNvPr>
          <p:cNvSpPr txBox="1"/>
          <p:nvPr/>
        </p:nvSpPr>
        <p:spPr>
          <a:xfrm>
            <a:off x="231733" y="2318197"/>
            <a:ext cx="10863898" cy="3683358"/>
          </a:xfrm>
          <a:prstGeom prst="rect">
            <a:avLst/>
          </a:prstGeom>
        </p:spPr>
        <p:txBody>
          <a:bodyPr vert="horz" lIns="91440" tIns="45720" rIns="91440" bIns="45720" rtlCol="0" anchor="ctr">
            <a:normAutofit fontScale="92500"/>
          </a:bodyPr>
          <a:lstStyle/>
          <a:p>
            <a:pPr>
              <a:lnSpc>
                <a:spcPct val="90000"/>
              </a:lnSpc>
              <a:spcAft>
                <a:spcPts val="600"/>
              </a:spcAft>
            </a:pPr>
            <a:r>
              <a:rPr lang="en-US" sz="2000" dirty="0"/>
              <a:t>Young people have told us that having a place where they feel comfortable to talk with adults is essential.</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Time, space and place all play a key role in how a young person responds.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Another key theme has been accessibility, adapting the environment to ensure it is physically accessible and adapting your communication style are also vital to ensure a young person can feel safe and valued. </a:t>
            </a:r>
          </a:p>
          <a:p>
            <a:pPr>
              <a:lnSpc>
                <a:spcPct val="90000"/>
              </a:lnSpc>
              <a:spcAft>
                <a:spcPts val="600"/>
              </a:spcAft>
            </a:pPr>
            <a:endParaRPr lang="en-US" sz="2000" dirty="0"/>
          </a:p>
          <a:p>
            <a:pPr>
              <a:lnSpc>
                <a:spcPct val="90000"/>
              </a:lnSpc>
              <a:spcAft>
                <a:spcPts val="600"/>
              </a:spcAft>
            </a:pPr>
            <a:r>
              <a:rPr lang="en-GB" sz="2000" dirty="0">
                <a:hlinkClick r:id="rId3"/>
              </a:rPr>
              <a:t>Tools to Support Children and Adults with Communication Differences</a:t>
            </a:r>
            <a:endParaRPr lang="en-GB" sz="2000" dirty="0"/>
          </a:p>
          <a:p>
            <a:pPr>
              <a:lnSpc>
                <a:spcPct val="90000"/>
              </a:lnSpc>
              <a:spcAft>
                <a:spcPts val="600"/>
              </a:spcAft>
            </a:pPr>
            <a:endParaRPr lang="en-GB" sz="2000" dirty="0"/>
          </a:p>
          <a:p>
            <a:pPr>
              <a:lnSpc>
                <a:spcPct val="90000"/>
              </a:lnSpc>
              <a:spcAft>
                <a:spcPts val="600"/>
              </a:spcAft>
            </a:pPr>
            <a:r>
              <a:rPr lang="en-US" sz="2000" dirty="0">
                <a:hlinkClick r:id="rId4"/>
              </a:rPr>
              <a:t>Talking Mats - Children's Services</a:t>
            </a: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C64C3A5B-A41E-9893-3667-0FAF134C933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176823" y="6076215"/>
            <a:ext cx="890093" cy="609653"/>
          </a:xfrm>
          <a:prstGeom prst="rect">
            <a:avLst/>
          </a:prstGeom>
          <a:solidFill>
            <a:srgbClr val="7030A0"/>
          </a:solidFill>
        </p:spPr>
      </p:pic>
    </p:spTree>
    <p:extLst>
      <p:ext uri="{BB962C8B-B14F-4D97-AF65-F5344CB8AC3E}">
        <p14:creationId xmlns:p14="http://schemas.microsoft.com/office/powerpoint/2010/main" val="221731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80C4-22A0-4E90-9FEC-27290B357A27}"/>
              </a:ext>
            </a:extLst>
          </p:cNvPr>
          <p:cNvSpPr>
            <a:spLocks noGrp="1"/>
          </p:cNvSpPr>
          <p:nvPr>
            <p:ph type="title"/>
          </p:nvPr>
        </p:nvSpPr>
        <p:spPr>
          <a:xfrm>
            <a:off x="419622" y="390177"/>
            <a:ext cx="10515600" cy="1325563"/>
          </a:xfrm>
        </p:spPr>
        <p:txBody>
          <a:bodyPr/>
          <a:lstStyle/>
          <a:p>
            <a:pPr marL="0" marR="0" lvl="0" indent="-228600" defTabSz="914400" rtl="0" eaLnBrk="1" fontAlgn="auto" latinLnBrk="0" hangingPunct="1">
              <a:lnSpc>
                <a:spcPct val="90000"/>
              </a:lnSpc>
              <a:spcBef>
                <a:spcPts val="0"/>
              </a:spcBef>
              <a:spcAft>
                <a:spcPts val="50"/>
              </a:spcAft>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Process for Awarding the ‘ALL Together’ Quality Mark</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GB" dirty="0"/>
          </a:p>
        </p:txBody>
      </p:sp>
      <p:sp>
        <p:nvSpPr>
          <p:cNvPr id="4" name="TextBox 3">
            <a:extLst>
              <a:ext uri="{FF2B5EF4-FFF2-40B4-BE49-F238E27FC236}">
                <a16:creationId xmlns:a16="http://schemas.microsoft.com/office/drawing/2014/main" id="{E2816E59-FA99-41FC-5732-26E6D3006187}"/>
              </a:ext>
            </a:extLst>
          </p:cNvPr>
          <p:cNvSpPr txBox="1"/>
          <p:nvPr/>
        </p:nvSpPr>
        <p:spPr>
          <a:xfrm>
            <a:off x="419622" y="1264559"/>
            <a:ext cx="10459233" cy="4817344"/>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Criteria for use of the ‘ALL Together Quality Mark’: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There is evidence that the voice of children &amp; young people has informed and led to: -</a:t>
            </a:r>
          </a:p>
          <a:p>
            <a:pPr marR="0" lvl="0" algn="l" defTabSz="914400" rtl="0" eaLnBrk="1" fontAlgn="auto" latinLnBrk="0" hangingPunct="1">
              <a:lnSpc>
                <a:spcPct val="9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A change in practice</a:t>
            </a:r>
          </a:p>
          <a:p>
            <a:pPr marL="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A change in policy</a:t>
            </a:r>
          </a:p>
          <a:p>
            <a:pPr marL="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A change in structure</a:t>
            </a:r>
          </a:p>
          <a:p>
            <a:pPr marL="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Strategic thinking and outcomes</a:t>
            </a:r>
          </a:p>
          <a:p>
            <a:pPr marL="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Service design</a:t>
            </a:r>
          </a:p>
        </p:txBody>
      </p:sp>
      <p:pic>
        <p:nvPicPr>
          <p:cNvPr id="5" name="Picture 4">
            <a:extLst>
              <a:ext uri="{FF2B5EF4-FFF2-40B4-BE49-F238E27FC236}">
                <a16:creationId xmlns:a16="http://schemas.microsoft.com/office/drawing/2014/main" id="{64751755-4ED7-FFFC-D93F-9BB3A249E11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36376" y="2590122"/>
            <a:ext cx="3255546" cy="3383573"/>
          </a:xfrm>
          <a:prstGeom prst="rect">
            <a:avLst/>
          </a:prstGeom>
        </p:spPr>
      </p:pic>
      <p:pic>
        <p:nvPicPr>
          <p:cNvPr id="6" name="Picture 5">
            <a:extLst>
              <a:ext uri="{FF2B5EF4-FFF2-40B4-BE49-F238E27FC236}">
                <a16:creationId xmlns:a16="http://schemas.microsoft.com/office/drawing/2014/main" id="{95D10D6E-4E95-D87E-54C0-33BD12364D5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91922" y="6070391"/>
            <a:ext cx="890093" cy="609653"/>
          </a:xfrm>
          <a:prstGeom prst="rect">
            <a:avLst/>
          </a:prstGeom>
        </p:spPr>
      </p:pic>
    </p:spTree>
    <p:extLst>
      <p:ext uri="{BB962C8B-B14F-4D97-AF65-F5344CB8AC3E}">
        <p14:creationId xmlns:p14="http://schemas.microsoft.com/office/powerpoint/2010/main" val="1664229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8C3E7-7289-A945-C34C-F538208999FA}"/>
              </a:ext>
            </a:extLst>
          </p:cNvPr>
          <p:cNvSpPr>
            <a:spLocks noGrp="1"/>
          </p:cNvSpPr>
          <p:nvPr>
            <p:ph type="title"/>
          </p:nvPr>
        </p:nvSpPr>
        <p:spPr>
          <a:xfrm>
            <a:off x="325677" y="260882"/>
            <a:ext cx="10515600" cy="1325563"/>
          </a:xfrm>
        </p:spPr>
        <p:txBody>
          <a:bodyPr/>
          <a:lstStyle/>
          <a:p>
            <a:pPr marL="0" marR="0" lvl="0" indent="-228600" defTabSz="914400" rtl="0" eaLnBrk="1" fontAlgn="auto" latinLnBrk="0" hangingPunct="1">
              <a:lnSpc>
                <a:spcPct val="90000"/>
              </a:lnSpc>
              <a:spcBef>
                <a:spcPts val="0"/>
              </a:spcBef>
              <a:spcAft>
                <a:spcPts val="50"/>
              </a:spcAft>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Process for Awarding the ‘ALL Together’ Quality Mark</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GB" dirty="0"/>
          </a:p>
        </p:txBody>
      </p:sp>
      <p:sp>
        <p:nvSpPr>
          <p:cNvPr id="4" name="TextBox 3">
            <a:extLst>
              <a:ext uri="{FF2B5EF4-FFF2-40B4-BE49-F238E27FC236}">
                <a16:creationId xmlns:a16="http://schemas.microsoft.com/office/drawing/2014/main" id="{175FBC13-C0DB-9C00-F492-9CFC285BDA80}"/>
              </a:ext>
            </a:extLst>
          </p:cNvPr>
          <p:cNvSpPr txBox="1"/>
          <p:nvPr/>
        </p:nvSpPr>
        <p:spPr>
          <a:xfrm>
            <a:off x="325677" y="1586445"/>
            <a:ext cx="8035491" cy="4158061"/>
          </a:xfrm>
          <a:prstGeom prst="rect">
            <a:avLst/>
          </a:prstGeom>
          <a:noFill/>
        </p:spPr>
        <p:txBody>
          <a:bodyPr wrap="square">
            <a:spAutoFit/>
          </a:bodyPr>
          <a:lstStyle/>
          <a:p>
            <a:pPr marL="114300">
              <a:lnSpc>
                <a:spcPct val="90000"/>
              </a:lnSpc>
              <a:spcAft>
                <a:spcPts val="50"/>
              </a:spcAft>
            </a:pPr>
            <a:r>
              <a:rPr lang="en-US" sz="2400" b="1" dirty="0"/>
              <a:t>Apply for the ‘ALL Together’ Quality Mark </a:t>
            </a:r>
          </a:p>
          <a:p>
            <a:pPr indent="-228600">
              <a:lnSpc>
                <a:spcPct val="90000"/>
              </a:lnSpc>
              <a:spcAft>
                <a:spcPts val="50"/>
              </a:spcAft>
              <a:buFont typeface="Arial" panose="020B0604020202020204" pitchFamily="34" charset="0"/>
              <a:buChar char="•"/>
            </a:pPr>
            <a:endParaRPr lang="en-US" sz="2400" dirty="0"/>
          </a:p>
          <a:p>
            <a:pPr marL="342900" indent="-342900">
              <a:lnSpc>
                <a:spcPct val="90000"/>
              </a:lnSpc>
              <a:spcAft>
                <a:spcPts val="50"/>
              </a:spcAft>
              <a:buFont typeface="Arial" panose="020B0604020202020204" pitchFamily="34" charset="0"/>
              <a:buChar char="•"/>
            </a:pPr>
            <a:r>
              <a:rPr lang="en-US" sz="2400" dirty="0"/>
              <a:t>Applications will be assessed by a young people’s panel. Followed by an informal presentation on your application, enabling you to bring your application to life and young people to ask clarification questions. </a:t>
            </a:r>
          </a:p>
          <a:p>
            <a:pPr indent="-228600">
              <a:lnSpc>
                <a:spcPct val="90000"/>
              </a:lnSpc>
              <a:spcAft>
                <a:spcPts val="50"/>
              </a:spcAft>
              <a:buFont typeface="Arial" panose="020B0604020202020204" pitchFamily="34" charset="0"/>
              <a:buChar char="•"/>
            </a:pPr>
            <a:endParaRPr lang="en-US" sz="2400" dirty="0"/>
          </a:p>
          <a:p>
            <a:pPr marL="342900" indent="-342900">
              <a:lnSpc>
                <a:spcPct val="90000"/>
              </a:lnSpc>
              <a:spcAft>
                <a:spcPts val="50"/>
              </a:spcAft>
              <a:buFont typeface="Arial" panose="020B0604020202020204" pitchFamily="34" charset="0"/>
              <a:buChar char="•"/>
            </a:pPr>
            <a:r>
              <a:rPr lang="en-US" sz="2400" dirty="0"/>
              <a:t>Your application will be scored based on the application form and the presentation. </a:t>
            </a:r>
          </a:p>
          <a:p>
            <a:pPr indent="-228600">
              <a:lnSpc>
                <a:spcPct val="90000"/>
              </a:lnSpc>
              <a:spcAft>
                <a:spcPts val="50"/>
              </a:spcAft>
              <a:buFont typeface="Arial" panose="020B0604020202020204" pitchFamily="34" charset="0"/>
              <a:buChar char="•"/>
            </a:pPr>
            <a:endParaRPr lang="en-US" sz="2400" dirty="0"/>
          </a:p>
          <a:p>
            <a:pPr marL="342900" indent="-342900">
              <a:lnSpc>
                <a:spcPct val="90000"/>
              </a:lnSpc>
              <a:spcAft>
                <a:spcPts val="50"/>
              </a:spcAft>
              <a:buFont typeface="Arial" panose="020B0604020202020204" pitchFamily="34" charset="0"/>
              <a:buChar char="•"/>
            </a:pPr>
            <a:r>
              <a:rPr lang="en-US" sz="2400" dirty="0"/>
              <a:t>You will find out the outcome and feedback within 5 working days of the meeting.</a:t>
            </a:r>
          </a:p>
        </p:txBody>
      </p:sp>
      <p:pic>
        <p:nvPicPr>
          <p:cNvPr id="5" name="Picture 4">
            <a:extLst>
              <a:ext uri="{FF2B5EF4-FFF2-40B4-BE49-F238E27FC236}">
                <a16:creationId xmlns:a16="http://schemas.microsoft.com/office/drawing/2014/main" id="{2DB0B855-35A9-64B4-ED53-294F27800F5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546845" y="1737213"/>
            <a:ext cx="3255546" cy="3383573"/>
          </a:xfrm>
          <a:prstGeom prst="rect">
            <a:avLst/>
          </a:prstGeom>
        </p:spPr>
      </p:pic>
      <p:pic>
        <p:nvPicPr>
          <p:cNvPr id="6" name="Picture 5">
            <a:extLst>
              <a:ext uri="{FF2B5EF4-FFF2-40B4-BE49-F238E27FC236}">
                <a16:creationId xmlns:a16="http://schemas.microsoft.com/office/drawing/2014/main" id="{EDCAE0F3-0386-21DE-ABC2-398BCF2C37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78147" y="6051568"/>
            <a:ext cx="890093" cy="609653"/>
          </a:xfrm>
          <a:prstGeom prst="rect">
            <a:avLst/>
          </a:prstGeom>
        </p:spPr>
      </p:pic>
    </p:spTree>
    <p:extLst>
      <p:ext uri="{BB962C8B-B14F-4D97-AF65-F5344CB8AC3E}">
        <p14:creationId xmlns:p14="http://schemas.microsoft.com/office/powerpoint/2010/main" val="2695822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4A3930-5EDC-2289-54E9-4FAF56D43A8D}"/>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dirty="0">
                <a:solidFill>
                  <a:srgbClr val="FFFFFF"/>
                </a:solidFill>
                <a:latin typeface="+mj-lt"/>
                <a:ea typeface="+mj-ea"/>
                <a:cs typeface="+mj-cs"/>
              </a:rPr>
              <a:t>Questions and ideas for course development</a:t>
            </a:r>
          </a:p>
        </p:txBody>
      </p:sp>
      <p:sp>
        <p:nvSpPr>
          <p:cNvPr id="16" name="Rectangle 15">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29A69A-4654-B9C6-C41B-F5EDEC3A59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59848" y="2458134"/>
            <a:ext cx="2770278" cy="1897451"/>
          </a:xfrm>
          <a:prstGeom prst="rect">
            <a:avLst/>
          </a:prstGeom>
          <a:solidFill>
            <a:srgbClr val="7030A0"/>
          </a:solidFill>
        </p:spPr>
      </p:pic>
    </p:spTree>
    <p:extLst>
      <p:ext uri="{BB962C8B-B14F-4D97-AF65-F5344CB8AC3E}">
        <p14:creationId xmlns:p14="http://schemas.microsoft.com/office/powerpoint/2010/main" val="295475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99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48EBE6-B5F0-D39A-197D-0B0B799DCDC1}"/>
              </a:ext>
            </a:extLst>
          </p:cNvPr>
          <p:cNvSpPr txBox="1">
            <a:spLocks noGrp="1"/>
          </p:cNvSpPr>
          <p:nvPr>
            <p:ph type="title" idx="4294967295"/>
          </p:nvPr>
        </p:nvSpPr>
        <p:spPr>
          <a:xfrm>
            <a:off x="1371597" y="348865"/>
            <a:ext cx="10044023" cy="8777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rPr>
              <a:t>New Course Content </a:t>
            </a:r>
          </a:p>
        </p:txBody>
      </p:sp>
      <p:pic>
        <p:nvPicPr>
          <p:cNvPr id="5" name="Picture 4">
            <a:extLst>
              <a:ext uri="{FF2B5EF4-FFF2-40B4-BE49-F238E27FC236}">
                <a16:creationId xmlns:a16="http://schemas.microsoft.com/office/drawing/2014/main" id="{97AE46D5-4286-10F6-4401-62FDDA1E0F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9507" y="6095604"/>
            <a:ext cx="890093" cy="609653"/>
          </a:xfrm>
          <a:prstGeom prst="rect">
            <a:avLst/>
          </a:prstGeom>
          <a:solidFill>
            <a:srgbClr val="7030A0"/>
          </a:solidFill>
        </p:spPr>
      </p:pic>
      <p:sp>
        <p:nvSpPr>
          <p:cNvPr id="8" name="TextBox 7">
            <a:extLst>
              <a:ext uri="{FF2B5EF4-FFF2-40B4-BE49-F238E27FC236}">
                <a16:creationId xmlns:a16="http://schemas.microsoft.com/office/drawing/2014/main" id="{2BA7FCDF-2572-9ECA-8C7E-17F1558103AE}"/>
              </a:ext>
            </a:extLst>
          </p:cNvPr>
          <p:cNvSpPr txBox="1"/>
          <p:nvPr/>
        </p:nvSpPr>
        <p:spPr>
          <a:xfrm>
            <a:off x="242371" y="1972019"/>
            <a:ext cx="6400800" cy="3117777"/>
          </a:xfrm>
          <a:prstGeom prst="rect">
            <a:avLst/>
          </a:prstGeom>
          <a:noFill/>
        </p:spPr>
        <p:txBody>
          <a:bodyPr wrap="square" lIns="91440" tIns="45720" rIns="91440" bIns="45720" rtlCol="0" anchor="t">
            <a:spAutoFit/>
          </a:bodyPr>
          <a:lstStyle/>
          <a:p>
            <a:pPr>
              <a:lnSpc>
                <a:spcPct val="90000"/>
              </a:lnSpc>
              <a:spcAft>
                <a:spcPts val="800"/>
              </a:spcAft>
            </a:pPr>
            <a:r>
              <a:rPr lang="en-US" sz="2800" b="1"/>
              <a:t>Learners </a:t>
            </a:r>
            <a:r>
              <a:rPr lang="en-US" sz="2800" b="1">
                <a:effectLst/>
              </a:rPr>
              <a:t>will understand </a:t>
            </a:r>
            <a:r>
              <a:rPr lang="en-US" sz="2800" b="1" dirty="0"/>
              <a:t>what young people need from adults </a:t>
            </a:r>
            <a:endParaRPr lang="en-US" sz="2800" b="1" dirty="0">
              <a:effectLst/>
              <a:ea typeface="Calibri"/>
              <a:cs typeface="Calibri"/>
            </a:endParaRPr>
          </a:p>
          <a:p>
            <a:pPr indent="-228600">
              <a:lnSpc>
                <a:spcPct val="90000"/>
              </a:lnSpc>
              <a:spcAft>
                <a:spcPts val="800"/>
              </a:spcAft>
              <a:buFont typeface="Arial" panose="020B0604020202020204" pitchFamily="34" charset="0"/>
              <a:buChar char="•"/>
            </a:pPr>
            <a:endParaRPr lang="en-US" sz="1800">
              <a:effectLst/>
            </a:endParaRPr>
          </a:p>
          <a:p>
            <a:pPr marL="228600">
              <a:lnSpc>
                <a:spcPct val="90000"/>
              </a:lnSpc>
              <a:spcAft>
                <a:spcPts val="800"/>
              </a:spcAft>
            </a:pPr>
            <a:endParaRPr lang="en-US" sz="2000" dirty="0">
              <a:effectLst/>
              <a:ea typeface="Calibri" panose="020F0502020204030204"/>
              <a:cs typeface="Calibri" panose="020F0502020204030204"/>
            </a:endParaRPr>
          </a:p>
          <a:p>
            <a:pPr marL="457200" indent="-228600">
              <a:lnSpc>
                <a:spcPct val="90000"/>
              </a:lnSpc>
              <a:spcAft>
                <a:spcPts val="800"/>
              </a:spcAft>
              <a:buFont typeface="Arial" panose="020B0604020202020204" pitchFamily="34" charset="0"/>
              <a:buChar char="•"/>
            </a:pPr>
            <a:r>
              <a:rPr lang="en-US" sz="2000" dirty="0">
                <a:effectLst/>
              </a:rPr>
              <a:t>Teenage Language </a:t>
            </a:r>
          </a:p>
          <a:p>
            <a:pPr marL="457200" indent="-228600">
              <a:lnSpc>
                <a:spcPct val="90000"/>
              </a:lnSpc>
              <a:spcAft>
                <a:spcPts val="800"/>
              </a:spcAft>
              <a:buFont typeface="Arial" panose="020B0604020202020204" pitchFamily="34" charset="0"/>
              <a:buChar char="•"/>
            </a:pPr>
            <a:r>
              <a:rPr lang="en-US" sz="2000" dirty="0">
                <a:effectLst/>
              </a:rPr>
              <a:t>Teenage culture</a:t>
            </a:r>
          </a:p>
          <a:p>
            <a:pPr marL="457200" indent="-228600">
              <a:lnSpc>
                <a:spcPct val="90000"/>
              </a:lnSpc>
              <a:spcAft>
                <a:spcPts val="800"/>
              </a:spcAft>
              <a:buFont typeface="Arial" panose="020B0604020202020204" pitchFamily="34" charset="0"/>
              <a:buChar char="•"/>
            </a:pPr>
            <a:r>
              <a:rPr lang="en-US" sz="2000" dirty="0">
                <a:effectLst/>
              </a:rPr>
              <a:t>Meeting the young person where they are at?</a:t>
            </a:r>
          </a:p>
          <a:p>
            <a:pPr marL="457200" indent="-228600">
              <a:lnSpc>
                <a:spcPct val="90000"/>
              </a:lnSpc>
              <a:spcAft>
                <a:spcPts val="800"/>
              </a:spcAft>
              <a:buFont typeface="Arial" panose="020B0604020202020204" pitchFamily="34" charset="0"/>
              <a:buChar char="•"/>
            </a:pPr>
            <a:r>
              <a:rPr lang="en-US" sz="2000" dirty="0">
                <a:effectLst/>
              </a:rPr>
              <a:t>Trauma informed</a:t>
            </a:r>
          </a:p>
        </p:txBody>
      </p:sp>
      <p:pic>
        <p:nvPicPr>
          <p:cNvPr id="3" name="Picture 2">
            <a:extLst>
              <a:ext uri="{FF2B5EF4-FFF2-40B4-BE49-F238E27FC236}">
                <a16:creationId xmlns:a16="http://schemas.microsoft.com/office/drawing/2014/main" id="{6A02EB16-066E-8707-000C-526BA1701AF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00165" y="1790065"/>
            <a:ext cx="4947920" cy="3677920"/>
          </a:xfrm>
          <a:prstGeom prst="rect">
            <a:avLst/>
          </a:prstGeom>
        </p:spPr>
      </p:pic>
    </p:spTree>
    <p:extLst>
      <p:ext uri="{BB962C8B-B14F-4D97-AF65-F5344CB8AC3E}">
        <p14:creationId xmlns:p14="http://schemas.microsoft.com/office/powerpoint/2010/main" val="344093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AA15-5537-F493-7523-EB80439AAA01}"/>
              </a:ext>
            </a:extLst>
          </p:cNvPr>
          <p:cNvSpPr>
            <a:spLocks noGrp="1"/>
          </p:cNvSpPr>
          <p:nvPr>
            <p:ph type="title"/>
          </p:nvPr>
        </p:nvSpPr>
        <p:spPr>
          <a:xfrm>
            <a:off x="237995" y="120867"/>
            <a:ext cx="10515600" cy="1325563"/>
          </a:xfrm>
        </p:spPr>
        <p:txBody>
          <a:bodyPr/>
          <a:lstStyle/>
          <a:p>
            <a:pPr marL="0" marR="0" lvl="0" indent="0" defTabSz="914400" rtl="0" eaLnBrk="1" fontAlgn="base" latinLnBrk="0" hangingPunct="1">
              <a:lnSpc>
                <a:spcPct val="100000"/>
              </a:lnSpc>
              <a:spcBef>
                <a:spcPts val="0"/>
              </a:spcBef>
              <a:spcAft>
                <a:spcPts val="0"/>
              </a:spcAft>
              <a:tabLst/>
              <a:defRPr/>
            </a:pPr>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Feedback from Young People – Youth Voice - 3rd April 2024 </a:t>
            </a:r>
            <a:br>
              <a:rPr kumimoji="0" lang="en-GB"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br>
            <a:endParaRPr lang="en-GB" dirty="0"/>
          </a:p>
        </p:txBody>
      </p:sp>
      <p:sp>
        <p:nvSpPr>
          <p:cNvPr id="4" name="TextBox 3">
            <a:extLst>
              <a:ext uri="{FF2B5EF4-FFF2-40B4-BE49-F238E27FC236}">
                <a16:creationId xmlns:a16="http://schemas.microsoft.com/office/drawing/2014/main" id="{3EEEFEC7-137D-F95D-E9DF-CB0E89996022}"/>
              </a:ext>
            </a:extLst>
          </p:cNvPr>
          <p:cNvSpPr txBox="1"/>
          <p:nvPr/>
        </p:nvSpPr>
        <p:spPr>
          <a:xfrm>
            <a:off x="237995" y="783648"/>
            <a:ext cx="11768201" cy="5736442"/>
          </a:xfrm>
          <a:prstGeom prst="rect">
            <a:avLst/>
          </a:prstGeom>
          <a:noFill/>
        </p:spPr>
        <p:txBody>
          <a:bodyPr wrap="square">
            <a:spAutoFit/>
          </a:bodyPr>
          <a:lstStyle/>
          <a:p>
            <a:pPr algn="l" rtl="0" fontAlgn="base"/>
            <a:r>
              <a:rPr lang="en-GB" sz="2000" b="1" i="0" dirty="0">
                <a:solidFill>
                  <a:srgbClr val="000000"/>
                </a:solidFill>
                <a:effectLst/>
                <a:latin typeface="Calibri" panose="020F0502020204030204" pitchFamily="34" charset="0"/>
              </a:rPr>
              <a:t>Answers Q1- What do you think adults need to know and understand about young people in 2024</a:t>
            </a:r>
            <a:r>
              <a:rPr lang="en-GB" sz="2000" b="0" i="0" dirty="0">
                <a:solidFill>
                  <a:srgbClr val="000000"/>
                </a:solidFill>
                <a:effectLst/>
                <a:latin typeface="Calibri" panose="020F0502020204030204" pitchFamily="34" charset="0"/>
              </a:rPr>
              <a:t> </a:t>
            </a:r>
            <a:endParaRPr lang="en-GB" sz="2000" b="0" i="0" dirty="0">
              <a:solidFill>
                <a:srgbClr val="000000"/>
              </a:solidFill>
              <a:effectLst/>
              <a:latin typeface="Segoe UI" panose="020B0502040204020203" pitchFamily="34" charset="0"/>
            </a:endParaRPr>
          </a:p>
          <a:p>
            <a:pPr algn="l" rtl="0" fontAlgn="base"/>
            <a:r>
              <a:rPr lang="en-GB" sz="20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Our brains don’t work like </a:t>
            </a:r>
            <a:r>
              <a:rPr lang="en-GB" sz="2000" b="0" i="0" dirty="0" err="1">
                <a:solidFill>
                  <a:srgbClr val="000000"/>
                </a:solidFill>
                <a:effectLst/>
                <a:latin typeface="Calibri" panose="020F0502020204030204" pitchFamily="34" charset="0"/>
              </a:rPr>
              <a:t>their’s</a:t>
            </a:r>
            <a:r>
              <a:rPr lang="en-GB" sz="2000" b="0" i="0" dirty="0">
                <a:solidFill>
                  <a:srgbClr val="000000"/>
                </a:solidFill>
                <a:effectLst/>
                <a:latin typeface="Calibri" panose="020F0502020204030204" pitchFamily="34" charset="0"/>
              </a:rPr>
              <a: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Don’t go by stereotypes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Different perspectives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Young people are people too.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That we have knowledge of social &amp; political issues even if they don’t affect us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Ask open questions – don’t expect a typical idea or suggestion, be open minded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We’re not lazy we are tired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We have social intelligence too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Social media and adults supervising more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Mental health isn’t what it used to be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Believe us we are not attention seekers </a:t>
            </a:r>
            <a:endParaRPr lang="en-GB" sz="2000" b="0" i="0" dirty="0">
              <a:solidFill>
                <a:srgbClr val="000000"/>
              </a:solidFill>
              <a:effectLst/>
              <a:latin typeface="Segoe UI" panose="020B0502040204020203" pitchFamily="34" charset="0"/>
            </a:endParaRPr>
          </a:p>
        </p:txBody>
      </p:sp>
      <p:pic>
        <p:nvPicPr>
          <p:cNvPr id="3" name="Picture 2">
            <a:extLst>
              <a:ext uri="{FF2B5EF4-FFF2-40B4-BE49-F238E27FC236}">
                <a16:creationId xmlns:a16="http://schemas.microsoft.com/office/drawing/2014/main" id="{AF934840-A6A0-3342-3E23-11B9454AB5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49507" y="6095604"/>
            <a:ext cx="890093" cy="609653"/>
          </a:xfrm>
          <a:prstGeom prst="rect">
            <a:avLst/>
          </a:prstGeom>
          <a:solidFill>
            <a:srgbClr val="7030A0"/>
          </a:solidFill>
        </p:spPr>
      </p:pic>
    </p:spTree>
    <p:extLst>
      <p:ext uri="{BB962C8B-B14F-4D97-AF65-F5344CB8AC3E}">
        <p14:creationId xmlns:p14="http://schemas.microsoft.com/office/powerpoint/2010/main" val="146552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07BD-727D-3699-5565-444F1E2562E2}"/>
              </a:ext>
            </a:extLst>
          </p:cNvPr>
          <p:cNvSpPr>
            <a:spLocks noGrp="1"/>
          </p:cNvSpPr>
          <p:nvPr>
            <p:ph type="title"/>
          </p:nvPr>
        </p:nvSpPr>
        <p:spPr>
          <a:xfrm>
            <a:off x="431104" y="170972"/>
            <a:ext cx="10515600" cy="862426"/>
          </a:xfrm>
        </p:spPr>
        <p:txBody>
          <a:bodyPr/>
          <a:lstStyle/>
          <a:p>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Feedback from Young People – Youth Voice - 3rd April 2024 </a:t>
            </a:r>
            <a:endParaRPr lang="en-GB" dirty="0"/>
          </a:p>
        </p:txBody>
      </p:sp>
      <p:sp>
        <p:nvSpPr>
          <p:cNvPr id="4" name="TextBox 3">
            <a:extLst>
              <a:ext uri="{FF2B5EF4-FFF2-40B4-BE49-F238E27FC236}">
                <a16:creationId xmlns:a16="http://schemas.microsoft.com/office/drawing/2014/main" id="{442CC708-5C96-F7F2-3C4F-42AD8D8D5A1C}"/>
              </a:ext>
            </a:extLst>
          </p:cNvPr>
          <p:cNvSpPr txBox="1"/>
          <p:nvPr/>
        </p:nvSpPr>
        <p:spPr>
          <a:xfrm>
            <a:off x="431104" y="1009177"/>
            <a:ext cx="10790128" cy="5274777"/>
          </a:xfrm>
          <a:prstGeom prst="rect">
            <a:avLst/>
          </a:prstGeom>
          <a:noFill/>
        </p:spPr>
        <p:txBody>
          <a:bodyPr wrap="square">
            <a:spAutoFit/>
          </a:bodyPr>
          <a:lstStyle/>
          <a:p>
            <a:pPr algn="l" rtl="0" fontAlgn="base"/>
            <a:r>
              <a:rPr lang="en-GB" sz="2000" b="1" i="0" dirty="0">
                <a:solidFill>
                  <a:srgbClr val="000000"/>
                </a:solidFill>
                <a:effectLst/>
                <a:latin typeface="Calibri" panose="020F0502020204030204" pitchFamily="34" charset="0"/>
              </a:rPr>
              <a:t>Answers Q2- What support might you need as a young person now or in the future from adults?</a:t>
            </a:r>
            <a:r>
              <a:rPr lang="en-GB" sz="2000" b="0" i="0" dirty="0">
                <a:solidFill>
                  <a:srgbClr val="000000"/>
                </a:solidFill>
                <a:effectLst/>
                <a:latin typeface="Calibri" panose="020F0502020204030204" pitchFamily="34" charset="0"/>
              </a:rPr>
              <a:t> </a:t>
            </a:r>
          </a:p>
          <a:p>
            <a:pPr algn="l" rtl="0" fontAlgn="base"/>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Teach us about the financial world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Living sustainably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How to save money, time, effort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How to talk to someone else properly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Multi-Tasking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Learn how to live alone as an adult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Mental/physical support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Wellbeing activities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Homework support </a:t>
            </a:r>
            <a:endParaRPr lang="en-GB" sz="2000" b="0" i="0" dirty="0">
              <a:solidFill>
                <a:srgbClr val="000000"/>
              </a:solidFill>
              <a:effectLst/>
              <a:latin typeface="Segoe UI" panose="020B0502040204020203" pitchFamily="34" charset="0"/>
            </a:endParaRPr>
          </a:p>
          <a:p>
            <a:pPr marL="342900" indent="-34290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Better support in school </a:t>
            </a:r>
            <a:endParaRPr lang="en-GB" sz="2000" b="0" i="0" dirty="0">
              <a:solidFill>
                <a:srgbClr val="000000"/>
              </a:solidFill>
              <a:effectLst/>
              <a:latin typeface="Segoe UI" panose="020B0502040204020203" pitchFamily="34" charset="0"/>
            </a:endParaRPr>
          </a:p>
        </p:txBody>
      </p:sp>
      <p:pic>
        <p:nvPicPr>
          <p:cNvPr id="3" name="Picture 2">
            <a:extLst>
              <a:ext uri="{FF2B5EF4-FFF2-40B4-BE49-F238E27FC236}">
                <a16:creationId xmlns:a16="http://schemas.microsoft.com/office/drawing/2014/main" id="{E431A996-65C4-E051-1E7D-C5C488A299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9507" y="6095604"/>
            <a:ext cx="890093" cy="609653"/>
          </a:xfrm>
          <a:prstGeom prst="rect">
            <a:avLst/>
          </a:prstGeom>
          <a:solidFill>
            <a:srgbClr val="7030A0"/>
          </a:solidFill>
        </p:spPr>
      </p:pic>
      <p:pic>
        <p:nvPicPr>
          <p:cNvPr id="5" name="Picture 4">
            <a:extLst>
              <a:ext uri="{FF2B5EF4-FFF2-40B4-BE49-F238E27FC236}">
                <a16:creationId xmlns:a16="http://schemas.microsoft.com/office/drawing/2014/main" id="{5D619D0C-2745-5421-E0C5-F0FF7484F0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6000" y="2006154"/>
            <a:ext cx="4514850" cy="3000375"/>
          </a:xfrm>
          <a:prstGeom prst="rect">
            <a:avLst/>
          </a:prstGeom>
        </p:spPr>
      </p:pic>
    </p:spTree>
    <p:extLst>
      <p:ext uri="{BB962C8B-B14F-4D97-AF65-F5344CB8AC3E}">
        <p14:creationId xmlns:p14="http://schemas.microsoft.com/office/powerpoint/2010/main" val="229311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C99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085C7C6-FECB-C0EE-F633-14BD05674204}"/>
              </a:ext>
            </a:extLst>
          </p:cNvPr>
          <p:cNvSpPr txBox="1"/>
          <p:nvPr/>
        </p:nvSpPr>
        <p:spPr>
          <a:xfrm>
            <a:off x="313149" y="1752329"/>
            <a:ext cx="9724031"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2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Learners will know how to show Positive regard to teenagers </a:t>
            </a:r>
          </a:p>
          <a:p>
            <a:pPr marL="0" marR="0" lvl="0" indent="0" algn="l" defTabSz="914400" rtl="0" eaLnBrk="1" fontAlgn="auto" latinLnBrk="0" hangingPunct="1">
              <a:lnSpc>
                <a:spcPct val="9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Strengths based</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Positive re-enforcement / Positive noticing</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Seeing the whole person</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Empathy</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06E5D6E-634C-29FC-EB95-000EB6823DFC}"/>
              </a:ext>
            </a:extLst>
          </p:cNvPr>
          <p:cNvSpPr txBox="1">
            <a:spLocks noGrp="1"/>
          </p:cNvSpPr>
          <p:nvPr>
            <p:ph type="title" idx="4294967295"/>
          </p:nvPr>
        </p:nvSpPr>
        <p:spPr>
          <a:xfrm>
            <a:off x="313149" y="621245"/>
            <a:ext cx="702083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New course content</a:t>
            </a:r>
          </a:p>
        </p:txBody>
      </p:sp>
      <p:pic>
        <p:nvPicPr>
          <p:cNvPr id="7" name="Picture 6">
            <a:extLst>
              <a:ext uri="{FF2B5EF4-FFF2-40B4-BE49-F238E27FC236}">
                <a16:creationId xmlns:a16="http://schemas.microsoft.com/office/drawing/2014/main" id="{C7D86D3B-9D28-0737-488F-501697ED843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63666" y="6127288"/>
            <a:ext cx="890093" cy="609653"/>
          </a:xfrm>
          <a:prstGeom prst="rect">
            <a:avLst/>
          </a:prstGeom>
          <a:solidFill>
            <a:srgbClr val="7030A0"/>
          </a:solidFill>
        </p:spPr>
      </p:pic>
      <p:pic>
        <p:nvPicPr>
          <p:cNvPr id="2" name="Picture 1">
            <a:extLst>
              <a:ext uri="{FF2B5EF4-FFF2-40B4-BE49-F238E27FC236}">
                <a16:creationId xmlns:a16="http://schemas.microsoft.com/office/drawing/2014/main" id="{70FA22E7-2A2D-80D5-5622-266CE877E3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15760" y="2824480"/>
            <a:ext cx="4541520" cy="3302000"/>
          </a:xfrm>
          <a:prstGeom prst="rect">
            <a:avLst/>
          </a:prstGeom>
        </p:spPr>
      </p:pic>
    </p:spTree>
    <p:extLst>
      <p:ext uri="{BB962C8B-B14F-4D97-AF65-F5344CB8AC3E}">
        <p14:creationId xmlns:p14="http://schemas.microsoft.com/office/powerpoint/2010/main" val="143576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8600-C712-0010-A228-AC7B8A80091F}"/>
              </a:ext>
            </a:extLst>
          </p:cNvPr>
          <p:cNvSpPr>
            <a:spLocks noGrp="1"/>
          </p:cNvSpPr>
          <p:nvPr>
            <p:ph type="title"/>
          </p:nvPr>
        </p:nvSpPr>
        <p:spPr/>
        <p:txBody>
          <a:bodyPr>
            <a:normAutofit fontScale="90000"/>
          </a:bodyPr>
          <a:lstStyle/>
          <a:p>
            <a:r>
              <a:rPr lang="en-GB" sz="3600" b="0" i="0" dirty="0">
                <a:solidFill>
                  <a:srgbClr val="000000"/>
                </a:solidFill>
                <a:effectLst/>
                <a:latin typeface="Calibri" panose="020F0502020204030204" pitchFamily="34" charset="0"/>
              </a:rPr>
              <a:t>Feedback from Young People Youth Voice - 3</a:t>
            </a:r>
            <a:r>
              <a:rPr lang="en-GB" sz="3600" b="0" i="0" baseline="30000" dirty="0">
                <a:solidFill>
                  <a:srgbClr val="000000"/>
                </a:solidFill>
                <a:effectLst/>
                <a:latin typeface="Calibri" panose="020F0502020204030204" pitchFamily="34" charset="0"/>
              </a:rPr>
              <a:t>rd</a:t>
            </a:r>
            <a:r>
              <a:rPr lang="en-GB" sz="3600" b="0" i="0" dirty="0">
                <a:solidFill>
                  <a:srgbClr val="000000"/>
                </a:solidFill>
                <a:effectLst/>
                <a:latin typeface="Calibri" panose="020F0502020204030204" pitchFamily="34" charset="0"/>
              </a:rPr>
              <a:t> April 2024 </a:t>
            </a:r>
            <a:br>
              <a:rPr lang="en-GB" b="0" i="0" dirty="0">
                <a:solidFill>
                  <a:srgbClr val="000000"/>
                </a:solidFill>
                <a:effectLst/>
                <a:latin typeface="Segoe UI" panose="020B0502040204020203" pitchFamily="34" charset="0"/>
              </a:rPr>
            </a:br>
            <a:endParaRPr lang="en-GB" dirty="0"/>
          </a:p>
        </p:txBody>
      </p:sp>
      <p:sp>
        <p:nvSpPr>
          <p:cNvPr id="3" name="TextBox 2">
            <a:extLst>
              <a:ext uri="{FF2B5EF4-FFF2-40B4-BE49-F238E27FC236}">
                <a16:creationId xmlns:a16="http://schemas.microsoft.com/office/drawing/2014/main" id="{773FB5B5-59E5-5DEC-4890-6D309811C5F9}"/>
              </a:ext>
            </a:extLst>
          </p:cNvPr>
          <p:cNvSpPr txBox="1"/>
          <p:nvPr/>
        </p:nvSpPr>
        <p:spPr>
          <a:xfrm>
            <a:off x="838200" y="1178170"/>
            <a:ext cx="10515600" cy="5213222"/>
          </a:xfrm>
          <a:prstGeom prst="rect">
            <a:avLst/>
          </a:prstGeom>
          <a:noFill/>
        </p:spPr>
        <p:txBody>
          <a:bodyPr wrap="square" rtlCol="0">
            <a:spAutoFit/>
          </a:bodyPr>
          <a:lstStyle/>
          <a:p>
            <a:pPr algn="l" rtl="0" fontAlgn="base"/>
            <a:r>
              <a:rPr lang="en-GB" sz="2000" b="1" i="0" dirty="0">
                <a:solidFill>
                  <a:srgbClr val="000000"/>
                </a:solidFill>
                <a:effectLst/>
                <a:latin typeface="Calibri" panose="020F0502020204030204" pitchFamily="34" charset="0"/>
              </a:rPr>
              <a:t>Answers Q1 - How can adults talk with teenagers to build their confidence and self- esteem? </a:t>
            </a:r>
          </a:p>
          <a:p>
            <a:pPr algn="l" rtl="0" fontAlgn="base"/>
            <a:r>
              <a:rPr lang="en-GB" sz="1800" b="1" i="0" dirty="0">
                <a:solidFill>
                  <a:srgbClr val="000000"/>
                </a:solidFill>
                <a:effectLst/>
                <a:latin typeface="Calibri" panose="020F0502020204030204" pitchFamily="34" charset="0"/>
              </a:rPr>
              <a:t> </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Think before you speak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Don’t be rude, don’t shout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Good body language – Eye contact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Being open, not to full on, not stopping us from being ourselves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Not-patronising, equally don’t talk to complex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Not alienating, like we are adults = Respect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Positive affirmation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Complimentary – Not just looks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Morally &amp; socially correct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Don’t look down on them, respect goes both ways </a:t>
            </a:r>
            <a:endParaRPr lang="en-GB" sz="2000" b="0" i="0" dirty="0">
              <a:solidFill>
                <a:srgbClr val="000000"/>
              </a:solidFill>
              <a:effectLst/>
              <a:latin typeface="Segoe UI" panose="020B0502040204020203" pitchFamily="34" charset="0"/>
            </a:endParaRPr>
          </a:p>
        </p:txBody>
      </p:sp>
      <p:pic>
        <p:nvPicPr>
          <p:cNvPr id="5" name="Picture 4">
            <a:extLst>
              <a:ext uri="{FF2B5EF4-FFF2-40B4-BE49-F238E27FC236}">
                <a16:creationId xmlns:a16="http://schemas.microsoft.com/office/drawing/2014/main" id="{47005269-D397-06D1-0883-9036BE56C92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57089" y="6100115"/>
            <a:ext cx="890093" cy="609653"/>
          </a:xfrm>
          <a:prstGeom prst="rect">
            <a:avLst/>
          </a:prstGeom>
          <a:solidFill>
            <a:srgbClr val="7030A0"/>
          </a:solidFill>
        </p:spPr>
      </p:pic>
      <p:pic>
        <p:nvPicPr>
          <p:cNvPr id="7" name="Picture 6">
            <a:extLst>
              <a:ext uri="{FF2B5EF4-FFF2-40B4-BE49-F238E27FC236}">
                <a16:creationId xmlns:a16="http://schemas.microsoft.com/office/drawing/2014/main" id="{1EA62B3C-1DAC-5CF8-6854-50F7914A9D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88925" y="2258458"/>
            <a:ext cx="4403075" cy="3523281"/>
          </a:xfrm>
          <a:prstGeom prst="rect">
            <a:avLst/>
          </a:prstGeom>
        </p:spPr>
      </p:pic>
    </p:spTree>
    <p:extLst>
      <p:ext uri="{BB962C8B-B14F-4D97-AF65-F5344CB8AC3E}">
        <p14:creationId xmlns:p14="http://schemas.microsoft.com/office/powerpoint/2010/main" val="95849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FF13-2DC9-EDB1-A155-B7089FEB626F}"/>
              </a:ext>
            </a:extLst>
          </p:cNvPr>
          <p:cNvSpPr>
            <a:spLocks noGrp="1"/>
          </p:cNvSpPr>
          <p:nvPr>
            <p:ph type="title"/>
          </p:nvPr>
        </p:nvSpPr>
        <p:spPr/>
        <p:txBody>
          <a:bodyPr/>
          <a:lstStyle/>
          <a:p>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Feedback from Young People Youth Voice - 3</a:t>
            </a:r>
            <a:r>
              <a:rPr kumimoji="0" lang="en-GB" sz="3200" b="0" i="0" u="none" strike="noStrike" kern="1200" cap="none" spc="0" normalizeH="0" baseline="30000" noProof="0" dirty="0">
                <a:ln>
                  <a:noFill/>
                </a:ln>
                <a:solidFill>
                  <a:srgbClr val="000000"/>
                </a:solidFill>
                <a:effectLst/>
                <a:uLnTx/>
                <a:uFillTx/>
                <a:latin typeface="Calibri" panose="020F0502020204030204" pitchFamily="34" charset="0"/>
                <a:ea typeface="+mj-ea"/>
                <a:cs typeface="+mj-cs"/>
              </a:rPr>
              <a:t>rd</a:t>
            </a:r>
            <a:r>
              <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rPr>
              <a:t> April 2024 </a:t>
            </a:r>
            <a:endParaRPr lang="en-GB" dirty="0"/>
          </a:p>
        </p:txBody>
      </p:sp>
      <p:sp>
        <p:nvSpPr>
          <p:cNvPr id="3" name="TextBox 2">
            <a:extLst>
              <a:ext uri="{FF2B5EF4-FFF2-40B4-BE49-F238E27FC236}">
                <a16:creationId xmlns:a16="http://schemas.microsoft.com/office/drawing/2014/main" id="{EBE59AF3-EEF6-4AD1-B13D-5A0B91E1ED77}"/>
              </a:ext>
            </a:extLst>
          </p:cNvPr>
          <p:cNvSpPr txBox="1"/>
          <p:nvPr/>
        </p:nvSpPr>
        <p:spPr>
          <a:xfrm>
            <a:off x="838200" y="1579832"/>
            <a:ext cx="11022874" cy="4320670"/>
          </a:xfrm>
          <a:prstGeom prst="rect">
            <a:avLst/>
          </a:prstGeom>
          <a:noFill/>
        </p:spPr>
        <p:txBody>
          <a:bodyPr wrap="square" rtlCol="0">
            <a:spAutoFit/>
          </a:bodyPr>
          <a:lstStyle/>
          <a:p>
            <a:pPr algn="l" rtl="0" fontAlgn="base"/>
            <a:r>
              <a:rPr lang="en-GB" sz="2000" b="1" i="0" dirty="0">
                <a:solidFill>
                  <a:srgbClr val="000000"/>
                </a:solidFill>
                <a:effectLst/>
                <a:latin typeface="Calibri" panose="020F0502020204030204" pitchFamily="34" charset="0"/>
              </a:rPr>
              <a:t>Answers Q2- Can you tell me about a time when an adult made you feel positive about yourself?</a:t>
            </a:r>
            <a:r>
              <a:rPr lang="en-GB" sz="2000" b="0" i="0" dirty="0">
                <a:solidFill>
                  <a:srgbClr val="000000"/>
                </a:solidFill>
                <a:effectLst/>
                <a:latin typeface="Calibri" panose="020F0502020204030204" pitchFamily="34" charset="0"/>
              </a:rPr>
              <a:t> </a:t>
            </a:r>
          </a:p>
          <a:p>
            <a:pPr algn="l" rtl="0" fontAlgn="base"/>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When a teacher in English gave positive feedback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In sport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When feedback is mature and not just negative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Positive re-enforcement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Speaking respectfully, saying nice things to a teenager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Complimenting the little things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Talk about things that their good at or like doing, compliment them on the things they are good at. </a:t>
            </a:r>
            <a:endParaRPr lang="en-GB" sz="2000" b="0" i="0" dirty="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2000" b="0" i="0" dirty="0">
                <a:solidFill>
                  <a:srgbClr val="000000"/>
                </a:solidFill>
                <a:effectLst/>
                <a:latin typeface="Calibri" panose="020F0502020204030204" pitchFamily="34" charset="0"/>
              </a:rPr>
              <a:t>I can care for a Youth worker as well as she cares for me.  </a:t>
            </a:r>
            <a:endParaRPr lang="en-GB" sz="2000" b="0" i="0" dirty="0">
              <a:solidFill>
                <a:srgbClr val="000000"/>
              </a:solidFill>
              <a:effectLst/>
              <a:latin typeface="Segoe UI" panose="020B0502040204020203" pitchFamily="34" charset="0"/>
            </a:endParaRPr>
          </a:p>
        </p:txBody>
      </p:sp>
      <p:pic>
        <p:nvPicPr>
          <p:cNvPr id="5" name="Picture 4">
            <a:extLst>
              <a:ext uri="{FF2B5EF4-FFF2-40B4-BE49-F238E27FC236}">
                <a16:creationId xmlns:a16="http://schemas.microsoft.com/office/drawing/2014/main" id="{FDBF1295-F855-D827-E85C-374A0355A4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37354" y="6063631"/>
            <a:ext cx="890093" cy="609653"/>
          </a:xfrm>
          <a:prstGeom prst="rect">
            <a:avLst/>
          </a:prstGeom>
          <a:solidFill>
            <a:srgbClr val="7030A0"/>
          </a:solidFill>
        </p:spPr>
      </p:pic>
    </p:spTree>
    <p:extLst>
      <p:ext uri="{BB962C8B-B14F-4D97-AF65-F5344CB8AC3E}">
        <p14:creationId xmlns:p14="http://schemas.microsoft.com/office/powerpoint/2010/main" val="424085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EE85-651C-F499-E107-82B6243183F0}"/>
              </a:ext>
            </a:extLst>
          </p:cNvPr>
          <p:cNvSpPr>
            <a:spLocks noGrp="1"/>
          </p:cNvSpPr>
          <p:nvPr>
            <p:ph type="title"/>
          </p:nvPr>
        </p:nvSpPr>
        <p:spPr>
          <a:xfrm>
            <a:off x="85780" y="114318"/>
            <a:ext cx="10515600" cy="1068021"/>
          </a:xfrm>
        </p:spPr>
        <p:txBody>
          <a:bodyPr>
            <a:normAutofit/>
          </a:bodyPr>
          <a:lstStyle/>
          <a:p>
            <a:r>
              <a:rPr lang="en-GB" dirty="0"/>
              <a:t>Positive Regard </a:t>
            </a:r>
          </a:p>
        </p:txBody>
      </p:sp>
      <p:sp>
        <p:nvSpPr>
          <p:cNvPr id="3" name="TextBox 2">
            <a:extLst>
              <a:ext uri="{FF2B5EF4-FFF2-40B4-BE49-F238E27FC236}">
                <a16:creationId xmlns:a16="http://schemas.microsoft.com/office/drawing/2014/main" id="{919015E1-2613-C3CC-472C-385B24D296F4}"/>
              </a:ext>
            </a:extLst>
          </p:cNvPr>
          <p:cNvSpPr txBox="1"/>
          <p:nvPr/>
        </p:nvSpPr>
        <p:spPr>
          <a:xfrm>
            <a:off x="85780" y="1080650"/>
            <a:ext cx="11746121" cy="5878532"/>
          </a:xfrm>
          <a:prstGeom prst="rect">
            <a:avLst/>
          </a:prstGeom>
          <a:noFill/>
        </p:spPr>
        <p:txBody>
          <a:bodyPr wrap="square" rtlCol="0">
            <a:spAutoFit/>
          </a:bodyPr>
          <a:lstStyle/>
          <a:p>
            <a:r>
              <a:rPr lang="en-GB" sz="2000" b="1" dirty="0"/>
              <a:t>What is this? </a:t>
            </a:r>
          </a:p>
          <a:p>
            <a:r>
              <a:rPr lang="en-GB" sz="2000" dirty="0"/>
              <a:t>It is a term used by Carl Rogers to define some key qualities that are needed to support relational practice and to facilitate learning within the context of a positive relationship. </a:t>
            </a:r>
          </a:p>
          <a:p>
            <a:endParaRPr lang="en-GB" sz="2000" dirty="0"/>
          </a:p>
          <a:p>
            <a:r>
              <a:rPr lang="en-GB" sz="2000" b="1" dirty="0"/>
              <a:t>Realness</a:t>
            </a:r>
            <a:r>
              <a:rPr lang="en-GB" sz="2000" dirty="0"/>
              <a:t> – The worker or facilitator is a real person, sometimes the term ‘Human First’ is used to describe this quality. This is where a worker can enter a relationship with a young person or colleague without presenting a façade. The worker is in touch with their feelings and are conscious of these whilst engaging with others and can communicate them if appropriate. </a:t>
            </a:r>
          </a:p>
          <a:p>
            <a:endParaRPr lang="en-GB" sz="2000" dirty="0"/>
          </a:p>
          <a:p>
            <a:r>
              <a:rPr lang="en-GB" sz="2000" b="1" dirty="0"/>
              <a:t>Prizing, acceptance, trust </a:t>
            </a:r>
            <a:r>
              <a:rPr lang="en-GB" sz="2000" dirty="0"/>
              <a:t>– This is where a young person or colleague is valued ‘prized’ for their feelings, opinions as a person. It is a caring approach, an acceptance of the individual having worth. It is a trust and belief that this person is trustworthy and that they have many feelings and potentialities. </a:t>
            </a:r>
          </a:p>
          <a:p>
            <a:endParaRPr lang="en-GB" sz="2000" dirty="0"/>
          </a:p>
          <a:p>
            <a:r>
              <a:rPr lang="en-GB" sz="2000" b="1" dirty="0"/>
              <a:t>Empathic</a:t>
            </a:r>
            <a:r>
              <a:rPr lang="en-GB" sz="2000" dirty="0"/>
              <a:t> – When the worker can understand the young person or colleagues' reactions from the inside and has a sensitive approach to the needs of the young person or colleague to support their participation fully in learning or co-production. To understand and not evaluate, judge and to see the needs or situation </a:t>
            </a:r>
            <a:r>
              <a:rPr lang="en-GB" sz="2000" dirty="0" err="1"/>
              <a:t>soley</a:t>
            </a:r>
            <a:r>
              <a:rPr lang="en-GB" sz="2000" dirty="0"/>
              <a:t> from their experience and point of view. </a:t>
            </a:r>
          </a:p>
          <a:p>
            <a:endParaRPr lang="en-GB" dirty="0"/>
          </a:p>
          <a:p>
            <a:endParaRPr lang="en-GB" dirty="0"/>
          </a:p>
        </p:txBody>
      </p:sp>
      <p:sp>
        <p:nvSpPr>
          <p:cNvPr id="4" name="TextBox 3">
            <a:extLst>
              <a:ext uri="{FF2B5EF4-FFF2-40B4-BE49-F238E27FC236}">
                <a16:creationId xmlns:a16="http://schemas.microsoft.com/office/drawing/2014/main" id="{097BEBA9-731A-DA8D-C25E-D279D1063ABE}"/>
              </a:ext>
            </a:extLst>
          </p:cNvPr>
          <p:cNvSpPr txBox="1"/>
          <p:nvPr/>
        </p:nvSpPr>
        <p:spPr>
          <a:xfrm>
            <a:off x="3561181" y="6374350"/>
            <a:ext cx="6766560" cy="369332"/>
          </a:xfrm>
          <a:prstGeom prst="rect">
            <a:avLst/>
          </a:prstGeom>
          <a:noFill/>
        </p:spPr>
        <p:txBody>
          <a:bodyPr wrap="square" rtlCol="0">
            <a:spAutoFit/>
          </a:bodyPr>
          <a:lstStyle/>
          <a:p>
            <a:r>
              <a:rPr lang="en-GB" dirty="0">
                <a:hlinkClick r:id="rId3"/>
              </a:rPr>
              <a:t>https://infed.org/mobi/carl-rogers-core-conditions-and-education/</a:t>
            </a:r>
            <a:r>
              <a:rPr lang="en-GB" dirty="0"/>
              <a:t> </a:t>
            </a:r>
          </a:p>
        </p:txBody>
      </p:sp>
      <p:pic>
        <p:nvPicPr>
          <p:cNvPr id="6" name="Picture 5">
            <a:extLst>
              <a:ext uri="{FF2B5EF4-FFF2-40B4-BE49-F238E27FC236}">
                <a16:creationId xmlns:a16="http://schemas.microsoft.com/office/drawing/2014/main" id="{178C818E-BEAC-2D97-C5FB-894E6794C8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152824" y="6095590"/>
            <a:ext cx="890093" cy="609653"/>
          </a:xfrm>
          <a:prstGeom prst="rect">
            <a:avLst/>
          </a:prstGeom>
          <a:solidFill>
            <a:srgbClr val="7030A0"/>
          </a:solidFill>
        </p:spPr>
      </p:pic>
    </p:spTree>
    <p:extLst>
      <p:ext uri="{BB962C8B-B14F-4D97-AF65-F5344CB8AC3E}">
        <p14:creationId xmlns:p14="http://schemas.microsoft.com/office/powerpoint/2010/main" val="4142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202314-371f-4a32-9f59-6af7e294e9cd" xsi:nil="true"/>
    <lcf76f155ced4ddcb4097134ff3c332f xmlns="4d391113-094c-4272-bd59-d7a9a76b2e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4" ma:contentTypeDescription="Create a new document." ma:contentTypeScope="" ma:versionID="dc5c1c57734c6946a3a0cbfe32c9d9fb">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c0a269e039222d6987eab346ff05a20"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416820-30DD-4875-AB9C-08939EC5BC7B}">
  <ds:schemaRefs>
    <ds:schemaRef ds:uri="http://purl.org/dc/terms/"/>
    <ds:schemaRef ds:uri="http://schemas.openxmlformats.org/package/2006/metadata/core-properties"/>
    <ds:schemaRef ds:uri="4d391113-094c-4272-bd59-d7a9a76b2edd"/>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4202314-371f-4a32-9f59-6af7e294e9cd"/>
    <ds:schemaRef ds:uri="http://www.w3.org/XML/1998/namespace"/>
  </ds:schemaRefs>
</ds:datastoreItem>
</file>

<file path=customXml/itemProps2.xml><?xml version="1.0" encoding="utf-8"?>
<ds:datastoreItem xmlns:ds="http://schemas.openxmlformats.org/officeDocument/2006/customXml" ds:itemID="{DE72651A-B476-42FB-81EB-47DE5F37C297}">
  <ds:schemaRefs>
    <ds:schemaRef ds:uri="http://schemas.microsoft.com/sharepoint/v3/contenttype/forms"/>
  </ds:schemaRefs>
</ds:datastoreItem>
</file>

<file path=customXml/itemProps3.xml><?xml version="1.0" encoding="utf-8"?>
<ds:datastoreItem xmlns:ds="http://schemas.openxmlformats.org/officeDocument/2006/customXml" ds:itemID="{41EFDB5B-4B0A-4088-B934-EC1F0A284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1043</TotalTime>
  <Words>2208</Words>
  <Application>Microsoft Office PowerPoint</Application>
  <PresentationFormat>Widescreen</PresentationFormat>
  <Paragraphs>269</Paragraphs>
  <Slides>26</Slides>
  <Notes>17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Segoe UI</vt:lpstr>
      <vt:lpstr>Office Theme</vt:lpstr>
      <vt:lpstr> Talking with     teenagers</vt:lpstr>
      <vt:lpstr>Outcomes</vt:lpstr>
      <vt:lpstr>New Course Content </vt:lpstr>
      <vt:lpstr>Feedback from Young People – Youth Voice - 3rd April 2024  </vt:lpstr>
      <vt:lpstr>Feedback from Young People – Youth Voice - 3rd April 2024 </vt:lpstr>
      <vt:lpstr>New course content</vt:lpstr>
      <vt:lpstr>Feedback from Young People Youth Voice - 3rd April 2024  </vt:lpstr>
      <vt:lpstr>Feedback from Young People Youth Voice - 3rd April 2024 </vt:lpstr>
      <vt:lpstr>Positive Regard </vt:lpstr>
      <vt:lpstr>Video</vt:lpstr>
      <vt:lpstr>New Course content</vt:lpstr>
      <vt:lpstr>Feedback from Young People – Youth Voice - 3rd April 2024  </vt:lpstr>
      <vt:lpstr>Feedback from Young People – Youth Voice - 3rd April 2024 </vt:lpstr>
      <vt:lpstr>Reflective Practice and Authenticity</vt:lpstr>
      <vt:lpstr>New Course content</vt:lpstr>
      <vt:lpstr>Feedback from Young People – Youth Voice - 3rd April 2024  </vt:lpstr>
      <vt:lpstr>Feedback from Young People – Youth Voice - 3rd April 2024 </vt:lpstr>
      <vt:lpstr>UN – Charter of children’s Rights </vt:lpstr>
      <vt:lpstr>Nothing about us without us!</vt:lpstr>
      <vt:lpstr>New Course content</vt:lpstr>
      <vt:lpstr>Feedback from Young People – Youth Voice - 3rd April 2024  </vt:lpstr>
      <vt:lpstr>Feedback from Young People – Youth Voice - 3rd April 2024 </vt:lpstr>
      <vt:lpstr>Creating a safe environment for communication and participation </vt:lpstr>
      <vt:lpstr>Process for Awarding the ‘ALL Together’ Quality Mark </vt:lpstr>
      <vt:lpstr>Process for Awarding the ‘ALL Together’ Quality Mark </vt:lpstr>
      <vt:lpstr>Questions and ideas for course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Beckett</dc:creator>
  <cp:lastModifiedBy>Genevieve Bouquet</cp:lastModifiedBy>
  <cp:revision>2</cp:revision>
  <dcterms:created xsi:type="dcterms:W3CDTF">2024-03-18T09:05:09Z</dcterms:created>
  <dcterms:modified xsi:type="dcterms:W3CDTF">2024-06-05T10:30:37Z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y fmtid="{D5CDD505-2E9C-101B-9397-08002B2CF9AE}" pid="3" name="MediaServiceImageTags">
    <vt:lpwstr/>
  </property>
</Properties>
</file>