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9" r:id="rId5"/>
  </p:sldMasterIdLst>
  <p:notesMasterIdLst>
    <p:notesMasterId r:id="rId65"/>
  </p:notesMasterIdLst>
  <p:sldIdLst>
    <p:sldId id="281" r:id="rId6"/>
    <p:sldId id="285" r:id="rId7"/>
    <p:sldId id="286" r:id="rId8"/>
    <p:sldId id="287" r:id="rId9"/>
    <p:sldId id="300" r:id="rId10"/>
    <p:sldId id="301" r:id="rId11"/>
    <p:sldId id="261" r:id="rId12"/>
    <p:sldId id="262" r:id="rId13"/>
    <p:sldId id="263" r:id="rId14"/>
    <p:sldId id="264" r:id="rId15"/>
    <p:sldId id="265" r:id="rId16"/>
    <p:sldId id="266" r:id="rId17"/>
    <p:sldId id="288" r:id="rId18"/>
    <p:sldId id="310" r:id="rId19"/>
    <p:sldId id="283" r:id="rId20"/>
    <p:sldId id="291" r:id="rId21"/>
    <p:sldId id="311" r:id="rId22"/>
    <p:sldId id="312" r:id="rId23"/>
    <p:sldId id="294" r:id="rId24"/>
    <p:sldId id="305" r:id="rId25"/>
    <p:sldId id="307" r:id="rId26"/>
    <p:sldId id="306" r:id="rId27"/>
    <p:sldId id="333" r:id="rId28"/>
    <p:sldId id="325" r:id="rId29"/>
    <p:sldId id="334" r:id="rId30"/>
    <p:sldId id="315" r:id="rId31"/>
    <p:sldId id="316" r:id="rId32"/>
    <p:sldId id="317" r:id="rId33"/>
    <p:sldId id="314" r:id="rId34"/>
    <p:sldId id="326" r:id="rId35"/>
    <p:sldId id="327" r:id="rId36"/>
    <p:sldId id="335" r:id="rId37"/>
    <p:sldId id="259" r:id="rId38"/>
    <p:sldId id="328" r:id="rId39"/>
    <p:sldId id="329" r:id="rId40"/>
    <p:sldId id="308" r:id="rId41"/>
    <p:sldId id="330" r:id="rId42"/>
    <p:sldId id="320" r:id="rId43"/>
    <p:sldId id="295" r:id="rId44"/>
    <p:sldId id="298" r:id="rId45"/>
    <p:sldId id="303" r:id="rId46"/>
    <p:sldId id="336" r:id="rId47"/>
    <p:sldId id="337" r:id="rId48"/>
    <p:sldId id="304" r:id="rId49"/>
    <p:sldId id="332" r:id="rId50"/>
    <p:sldId id="299" r:id="rId51"/>
    <p:sldId id="338" r:id="rId52"/>
    <p:sldId id="271" r:id="rId53"/>
    <p:sldId id="278" r:id="rId54"/>
    <p:sldId id="270" r:id="rId55"/>
    <p:sldId id="279" r:id="rId56"/>
    <p:sldId id="277" r:id="rId57"/>
    <p:sldId id="280" r:id="rId58"/>
    <p:sldId id="274" r:id="rId59"/>
    <p:sldId id="275" r:id="rId60"/>
    <p:sldId id="276" r:id="rId61"/>
    <p:sldId id="273" r:id="rId62"/>
    <p:sldId id="282" r:id="rId63"/>
    <p:sldId id="284" r:id="rId6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429"/>
    <a:srgbClr val="281D59"/>
    <a:srgbClr val="293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56031-2570-424A-BC47-A9D9C9812DF9}" v="32" dt="2024-05-23T07:56:55.26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538" autoAdjust="0"/>
  </p:normalViewPr>
  <p:slideViewPr>
    <p:cSldViewPr snapToGrid="0">
      <p:cViewPr varScale="1">
        <p:scale>
          <a:sx n="32" d="100"/>
          <a:sy n="32" d="100"/>
        </p:scale>
        <p:origin x="400" y="36"/>
      </p:cViewPr>
      <p:guideLst/>
    </p:cSldViewPr>
  </p:slideViewPr>
  <p:notesTextViewPr>
    <p:cViewPr>
      <p:scale>
        <a:sx n="1" d="1"/>
        <a:sy n="1" d="1"/>
      </p:scale>
      <p:origin x="0" y="-29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D9888-EFA3-48D6-A63E-AD086E485A66}" type="doc">
      <dgm:prSet loTypeId="urn:microsoft.com/office/officeart/2005/8/layout/radial6" loCatId="relationship" qsTypeId="urn:microsoft.com/office/officeart/2005/8/quickstyle/simple1" qsCatId="simple" csTypeId="urn:microsoft.com/office/officeart/2005/8/colors/colorful5" csCatId="colorful" phldr="1"/>
      <dgm:spPr/>
      <dgm:t>
        <a:bodyPr/>
        <a:lstStyle/>
        <a:p>
          <a:endParaRPr lang="en-GB"/>
        </a:p>
      </dgm:t>
    </dgm:pt>
    <dgm:pt modelId="{CAED9891-98AE-41D3-81E2-B68F011F5096}">
      <dgm:prSet phldrT="[Text]"/>
      <dgm:spPr>
        <a:xfrm>
          <a:off x="4043446" y="1914867"/>
          <a:ext cx="2237661" cy="2226559"/>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 lastClr="FFFFFF"/>
              </a:solidFill>
              <a:latin typeface="Arial" panose="020B0604020202020204" pitchFamily="34" charset="0"/>
              <a:ea typeface="+mn-ea"/>
              <a:cs typeface="Arial" panose="020B0604020202020204" pitchFamily="34" charset="0"/>
            </a:rPr>
            <a:t>Child and parent/ carer voice </a:t>
          </a:r>
        </a:p>
      </dgm:t>
    </dgm:pt>
    <dgm:pt modelId="{01C120B6-5134-4BF1-8BB1-52CA6AA49837}" type="parTrans" cxnId="{2C9E655E-ABC3-45E4-88CB-3943DE6EC523}">
      <dgm:prSet/>
      <dgm:spPr/>
      <dgm:t>
        <a:bodyPr/>
        <a:lstStyle/>
        <a:p>
          <a:endParaRPr lang="en-GB"/>
        </a:p>
      </dgm:t>
    </dgm:pt>
    <dgm:pt modelId="{8AC002D4-C47F-4381-9F5F-8F8D77A20487}" type="sibTrans" cxnId="{2C9E655E-ABC3-45E4-88CB-3943DE6EC523}">
      <dgm:prSet/>
      <dgm:spPr/>
      <dgm:t>
        <a:bodyPr/>
        <a:lstStyle/>
        <a:p>
          <a:endParaRPr lang="en-GB"/>
        </a:p>
      </dgm:t>
    </dgm:pt>
    <dgm:pt modelId="{A1B62C3E-A079-4354-A1D1-710D05AB6855}">
      <dgm:prSet phldrT="[Text]" custT="1"/>
      <dgm:spPr>
        <a:xfrm>
          <a:off x="4188864" y="-242537"/>
          <a:ext cx="2003969" cy="1942758"/>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600">
              <a:solidFill>
                <a:sysClr val="window" lastClr="FFFFFF"/>
              </a:solidFill>
              <a:latin typeface="Arial" panose="020B0604020202020204" pitchFamily="34" charset="0"/>
              <a:ea typeface="+mn-ea"/>
              <a:cs typeface="Arial" panose="020B0604020202020204" pitchFamily="34" charset="0"/>
            </a:rPr>
            <a:t>Holistic description of SEND</a:t>
          </a:r>
        </a:p>
        <a:p>
          <a:pPr>
            <a:buNone/>
          </a:pPr>
          <a:endParaRPr lang="en-GB" sz="1200">
            <a:solidFill>
              <a:sysClr val="window" lastClr="FFFFFF"/>
            </a:solidFill>
            <a:latin typeface="Arial" panose="020B0604020202020204" pitchFamily="34" charset="0"/>
            <a:ea typeface="+mn-ea"/>
            <a:cs typeface="Arial" panose="020B0604020202020204" pitchFamily="34" charset="0"/>
          </a:endParaRPr>
        </a:p>
      </dgm:t>
    </dgm:pt>
    <dgm:pt modelId="{BB5C3D29-E28A-43A8-A6B3-78B585587716}" type="parTrans" cxnId="{3D038DB7-B68D-4228-BB09-D35072E03006}">
      <dgm:prSet/>
      <dgm:spPr/>
      <dgm:t>
        <a:bodyPr/>
        <a:lstStyle/>
        <a:p>
          <a:endParaRPr lang="en-GB"/>
        </a:p>
      </dgm:t>
    </dgm:pt>
    <dgm:pt modelId="{F67ED894-9C5A-4385-A3B8-EFC1C1254FAA}" type="sibTrans" cxnId="{3D038DB7-B68D-4228-BB09-D35072E03006}">
      <dgm:prSet/>
      <dgm:spPr>
        <a:xfrm>
          <a:off x="2792357" y="675093"/>
          <a:ext cx="4705191" cy="4705191"/>
        </a:xfrm>
        <a:prstGeom prst="blockArc">
          <a:avLst>
            <a:gd name="adj1" fmla="val 16268626"/>
            <a:gd name="adj2" fmla="val 19828209"/>
            <a:gd name="adj3" fmla="val 4530"/>
          </a:avLst>
        </a:prstGeom>
        <a:solidFill>
          <a:srgbClr val="5B9BD5">
            <a:hueOff val="0"/>
            <a:satOff val="0"/>
            <a:lumOff val="0"/>
            <a:alphaOff val="0"/>
          </a:srgbClr>
        </a:solidFill>
        <a:ln>
          <a:noFill/>
        </a:ln>
        <a:effectLst/>
      </dgm:spPr>
      <dgm:t>
        <a:bodyPr/>
        <a:lstStyle/>
        <a:p>
          <a:endParaRPr lang="en-GB"/>
        </a:p>
      </dgm:t>
    </dgm:pt>
    <dgm:pt modelId="{C044E196-381F-4B7B-9951-18D5DA6E42F5}">
      <dgm:prSet phldrT="[Text]" custT="1"/>
      <dgm:spPr>
        <a:xfrm>
          <a:off x="6186639" y="3194784"/>
          <a:ext cx="1933788" cy="1966029"/>
        </a:xfrm>
        <a:prstGeom prst="ellipse">
          <a:avLst/>
        </a:prstGeom>
        <a:solidFill>
          <a:srgbClr val="5B9BD5">
            <a:hueOff val="-2703417"/>
            <a:satOff val="-6968"/>
            <a:lumOff val="-470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600">
              <a:solidFill>
                <a:sysClr val="window" lastClr="FFFFFF"/>
              </a:solidFill>
              <a:latin typeface="Arial" panose="020B0604020202020204" pitchFamily="34" charset="0"/>
              <a:ea typeface="+mn-ea"/>
              <a:cs typeface="Arial" panose="020B0604020202020204" pitchFamily="34" charset="0"/>
            </a:rPr>
            <a:t>Reasonable Adjustments/ Access Arrangements led by the class teacher</a:t>
          </a:r>
        </a:p>
      </dgm:t>
    </dgm:pt>
    <dgm:pt modelId="{71BE12FE-D7BC-44C4-B5FE-CAFC568E42F7}" type="parTrans" cxnId="{4F2C3420-031B-430A-AE81-C641F01A11E2}">
      <dgm:prSet/>
      <dgm:spPr/>
      <dgm:t>
        <a:bodyPr/>
        <a:lstStyle/>
        <a:p>
          <a:endParaRPr lang="en-GB"/>
        </a:p>
      </dgm:t>
    </dgm:pt>
    <dgm:pt modelId="{D27FD93D-44D1-4378-A6F7-040E3147285D}" type="sibTrans" cxnId="{4F2C3420-031B-430A-AE81-C641F01A11E2}">
      <dgm:prSet/>
      <dgm:spPr>
        <a:xfrm>
          <a:off x="2809597" y="675697"/>
          <a:ext cx="4705191" cy="4705191"/>
        </a:xfrm>
        <a:prstGeom prst="blockArc">
          <a:avLst>
            <a:gd name="adj1" fmla="val 1799748"/>
            <a:gd name="adj2" fmla="val 5438736"/>
            <a:gd name="adj3" fmla="val 4530"/>
          </a:avLst>
        </a:prstGeom>
        <a:solidFill>
          <a:srgbClr val="5B9BD5">
            <a:hueOff val="-2703417"/>
            <a:satOff val="-6968"/>
            <a:lumOff val="-4706"/>
            <a:alphaOff val="0"/>
          </a:srgbClr>
        </a:solidFill>
        <a:ln>
          <a:noFill/>
        </a:ln>
        <a:effectLst/>
      </dgm:spPr>
      <dgm:t>
        <a:bodyPr/>
        <a:lstStyle/>
        <a:p>
          <a:endParaRPr lang="en-GB"/>
        </a:p>
      </dgm:t>
    </dgm:pt>
    <dgm:pt modelId="{5FE0C4CF-FC64-45C3-AAA7-15BB84A452AD}">
      <dgm:prSet phldrT="[Text]" custT="1"/>
      <dgm:spPr>
        <a:xfrm>
          <a:off x="4093385" y="4332876"/>
          <a:ext cx="2085800" cy="1989151"/>
        </a:xfrm>
        <a:prstGeom prst="ellipse">
          <a:avLst/>
        </a:prstGeom>
        <a:solidFill>
          <a:srgbClr val="5B9BD5">
            <a:hueOff val="-4055126"/>
            <a:satOff val="-10451"/>
            <a:lumOff val="-705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a:solidFill>
                <a:sysClr val="window" lastClr="FFFFFF"/>
              </a:solidFill>
              <a:latin typeface="Arial" panose="020B0604020202020204" pitchFamily="34" charset="0"/>
              <a:ea typeface="+mn-ea"/>
              <a:cs typeface="Arial" panose="020B0604020202020204" pitchFamily="34" charset="0"/>
            </a:rPr>
            <a:t>Quantifiable provisions additional to and different from responsive High Quality Teaching linked to APDR </a:t>
          </a:r>
        </a:p>
      </dgm:t>
    </dgm:pt>
    <dgm:pt modelId="{62862DDE-3219-4DE3-95E2-C5BCD01F239E}" type="parTrans" cxnId="{BE55E279-64FC-4BBF-ADA1-4D4198270BDB}">
      <dgm:prSet/>
      <dgm:spPr/>
      <dgm:t>
        <a:bodyPr/>
        <a:lstStyle/>
        <a:p>
          <a:endParaRPr lang="en-GB"/>
        </a:p>
      </dgm:t>
    </dgm:pt>
    <dgm:pt modelId="{E1FAD5D6-1ED8-4E65-85FB-65513F6FC3B4}" type="sibTrans" cxnId="{BE55E279-64FC-4BBF-ADA1-4D4198270BDB}">
      <dgm:prSet/>
      <dgm:spPr>
        <a:xfrm>
          <a:off x="2777339" y="675559"/>
          <a:ext cx="4705191" cy="4705191"/>
        </a:xfrm>
        <a:prstGeom prst="blockArc">
          <a:avLst>
            <a:gd name="adj1" fmla="val 5390506"/>
            <a:gd name="adj2" fmla="val 9123820"/>
            <a:gd name="adj3" fmla="val 4530"/>
          </a:avLst>
        </a:prstGeom>
        <a:solidFill>
          <a:srgbClr val="5B9BD5">
            <a:hueOff val="-4055126"/>
            <a:satOff val="-10451"/>
            <a:lumOff val="-7059"/>
            <a:alphaOff val="0"/>
          </a:srgbClr>
        </a:solidFill>
        <a:ln>
          <a:noFill/>
        </a:ln>
        <a:effectLst/>
      </dgm:spPr>
      <dgm:t>
        <a:bodyPr/>
        <a:lstStyle/>
        <a:p>
          <a:endParaRPr lang="en-GB"/>
        </a:p>
      </dgm:t>
    </dgm:pt>
    <dgm:pt modelId="{B459F0FE-5F08-4AFD-BB6C-C260C566FBEF}">
      <dgm:prSet phldrT="[Text]" custT="1"/>
      <dgm:spPr>
        <a:xfrm>
          <a:off x="2081406" y="3132660"/>
          <a:ext cx="2034330" cy="1945393"/>
        </a:xfrm>
        <a:prstGeom prst="ellipse">
          <a:avLst/>
        </a:prstGeom>
        <a:solidFill>
          <a:srgbClr val="5B9BD5">
            <a:hueOff val="-5406834"/>
            <a:satOff val="-13935"/>
            <a:lumOff val="-941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800">
              <a:solidFill>
                <a:sysClr val="window" lastClr="FFFFFF"/>
              </a:solidFill>
              <a:latin typeface="Arial" panose="020B0604020202020204" pitchFamily="34" charset="0"/>
              <a:ea typeface="+mn-ea"/>
              <a:cs typeface="Arial" panose="020B0604020202020204" pitchFamily="34" charset="0"/>
            </a:rPr>
            <a:t>Details of external support being provided for the CYP</a:t>
          </a:r>
        </a:p>
      </dgm:t>
    </dgm:pt>
    <dgm:pt modelId="{3AD45988-27FA-4EC5-819D-120E50236D1A}" type="parTrans" cxnId="{086A9E06-2D52-4EB1-A475-5EEAF15D8263}">
      <dgm:prSet/>
      <dgm:spPr/>
      <dgm:t>
        <a:bodyPr/>
        <a:lstStyle/>
        <a:p>
          <a:endParaRPr lang="en-GB"/>
        </a:p>
      </dgm:t>
    </dgm:pt>
    <dgm:pt modelId="{4A228885-8555-4CA6-BD39-0453EE080CC7}" type="sibTrans" cxnId="{086A9E06-2D52-4EB1-A475-5EEAF15D8263}">
      <dgm:prSet/>
      <dgm:spPr>
        <a:xfrm>
          <a:off x="2792544" y="704735"/>
          <a:ext cx="4705191" cy="4705191"/>
        </a:xfrm>
        <a:prstGeom prst="blockArc">
          <a:avLst>
            <a:gd name="adj1" fmla="val 9173009"/>
            <a:gd name="adj2" fmla="val 12650601"/>
            <a:gd name="adj3" fmla="val 4530"/>
          </a:avLst>
        </a:prstGeom>
        <a:solidFill>
          <a:srgbClr val="5B9BD5">
            <a:hueOff val="-5406834"/>
            <a:satOff val="-13935"/>
            <a:lumOff val="-9412"/>
            <a:alphaOff val="0"/>
          </a:srgbClr>
        </a:solidFill>
        <a:ln>
          <a:noFill/>
        </a:ln>
        <a:effectLst/>
      </dgm:spPr>
      <dgm:t>
        <a:bodyPr/>
        <a:lstStyle/>
        <a:p>
          <a:endParaRPr lang="en-GB"/>
        </a:p>
      </dgm:t>
    </dgm:pt>
    <dgm:pt modelId="{F3267E1C-89B2-4E3F-8683-1D50806A8EBC}">
      <dgm:prSet phldrT="[Text]" custT="1"/>
      <dgm:spPr>
        <a:xfrm>
          <a:off x="2142442" y="868375"/>
          <a:ext cx="2057156" cy="2020237"/>
        </a:xfrm>
        <a:prstGeom prst="ellipse">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600">
              <a:solidFill>
                <a:sysClr val="window" lastClr="FFFFFF"/>
              </a:solidFill>
              <a:latin typeface="Arial" panose="020B0604020202020204" pitchFamily="34" charset="0"/>
              <a:ea typeface="+mn-ea"/>
              <a:cs typeface="Arial" panose="020B0604020202020204" pitchFamily="34" charset="0"/>
            </a:rPr>
            <a:t>Review of impact of all provision towards student specific outcomes</a:t>
          </a:r>
          <a:endParaRPr lang="en-GB" sz="800">
            <a:solidFill>
              <a:sysClr val="window" lastClr="FFFFFF"/>
            </a:solidFill>
            <a:latin typeface="Arial" panose="020B0604020202020204" pitchFamily="34" charset="0"/>
            <a:ea typeface="+mn-ea"/>
            <a:cs typeface="Arial" panose="020B0604020202020204" pitchFamily="34" charset="0"/>
          </a:endParaRPr>
        </a:p>
      </dgm:t>
    </dgm:pt>
    <dgm:pt modelId="{AC08E9DA-4864-4153-B651-A276ABED4E5C}" type="parTrans" cxnId="{A3C98453-4739-4B7E-A7A8-9B9B87B95E1E}">
      <dgm:prSet/>
      <dgm:spPr/>
      <dgm:t>
        <a:bodyPr/>
        <a:lstStyle/>
        <a:p>
          <a:endParaRPr lang="en-GB"/>
        </a:p>
      </dgm:t>
    </dgm:pt>
    <dgm:pt modelId="{D53277D0-B4FE-4A70-AD72-BBFC6ECDA17E}" type="sibTrans" cxnId="{A3C98453-4739-4B7E-A7A8-9B9B87B95E1E}">
      <dgm:prSet/>
      <dgm:spPr>
        <a:xfrm>
          <a:off x="2809783" y="675374"/>
          <a:ext cx="4705191" cy="4705191"/>
        </a:xfrm>
        <a:prstGeom prst="blockArc">
          <a:avLst>
            <a:gd name="adj1" fmla="val 12599696"/>
            <a:gd name="adj2" fmla="val 16242568"/>
            <a:gd name="adj3" fmla="val 4530"/>
          </a:avLst>
        </a:prstGeom>
        <a:solidFill>
          <a:srgbClr val="5B9BD5">
            <a:hueOff val="-6758543"/>
            <a:satOff val="-17419"/>
            <a:lumOff val="-11765"/>
            <a:alphaOff val="0"/>
          </a:srgbClr>
        </a:solidFill>
        <a:ln>
          <a:noFill/>
        </a:ln>
        <a:effectLst/>
      </dgm:spPr>
      <dgm:t>
        <a:bodyPr/>
        <a:lstStyle/>
        <a:p>
          <a:endParaRPr lang="en-GB"/>
        </a:p>
      </dgm:t>
    </dgm:pt>
    <dgm:pt modelId="{C2BDDC91-191C-4294-93B0-5A4AAC777427}">
      <dgm:prSet/>
      <dgm:spPr/>
      <dgm:t>
        <a:bodyPr/>
        <a:lstStyle/>
        <a:p>
          <a:endParaRPr lang="en-GB"/>
        </a:p>
      </dgm:t>
    </dgm:pt>
    <dgm:pt modelId="{7BDAB162-8CDC-483D-A01E-CBF4F4C46DF9}" type="parTrans" cxnId="{8A983FD3-BC3C-4396-89E4-774D94315973}">
      <dgm:prSet/>
      <dgm:spPr/>
      <dgm:t>
        <a:bodyPr/>
        <a:lstStyle/>
        <a:p>
          <a:endParaRPr lang="en-GB"/>
        </a:p>
      </dgm:t>
    </dgm:pt>
    <dgm:pt modelId="{BB5A8A9A-60C9-4CA1-92B5-1975D7939EB4}" type="sibTrans" cxnId="{8A983FD3-BC3C-4396-89E4-774D94315973}">
      <dgm:prSet/>
      <dgm:spPr/>
      <dgm:t>
        <a:bodyPr/>
        <a:lstStyle/>
        <a:p>
          <a:endParaRPr lang="en-GB"/>
        </a:p>
      </dgm:t>
    </dgm:pt>
    <dgm:pt modelId="{D7247678-979B-4D06-9360-02016D43ADE0}">
      <dgm:prSet/>
      <dgm:spPr/>
      <dgm:t>
        <a:bodyPr/>
        <a:lstStyle/>
        <a:p>
          <a:endParaRPr lang="en-GB"/>
        </a:p>
      </dgm:t>
    </dgm:pt>
    <dgm:pt modelId="{25E69917-FCD0-4385-9658-4F1E9A2E8F9E}" type="parTrans" cxnId="{3C978CB8-F7BB-4836-BB32-A1F58CDFB874}">
      <dgm:prSet/>
      <dgm:spPr/>
      <dgm:t>
        <a:bodyPr/>
        <a:lstStyle/>
        <a:p>
          <a:endParaRPr lang="en-GB"/>
        </a:p>
      </dgm:t>
    </dgm:pt>
    <dgm:pt modelId="{16A7A334-C441-44BB-AD4F-CE375CF3DF0A}" type="sibTrans" cxnId="{3C978CB8-F7BB-4836-BB32-A1F58CDFB874}">
      <dgm:prSet/>
      <dgm:spPr/>
      <dgm:t>
        <a:bodyPr/>
        <a:lstStyle/>
        <a:p>
          <a:endParaRPr lang="en-GB"/>
        </a:p>
      </dgm:t>
    </dgm:pt>
    <dgm:pt modelId="{BAF7C7FA-852B-46B4-88B1-297F893D1E79}">
      <dgm:prSet/>
      <dgm:spPr/>
      <dgm:t>
        <a:bodyPr/>
        <a:lstStyle/>
        <a:p>
          <a:endParaRPr lang="en-GB"/>
        </a:p>
      </dgm:t>
    </dgm:pt>
    <dgm:pt modelId="{9F350708-59A9-4606-B926-FA762F74AA01}" type="parTrans" cxnId="{9012DA46-7950-4FCA-87D2-B922C9B07FAC}">
      <dgm:prSet/>
      <dgm:spPr/>
      <dgm:t>
        <a:bodyPr/>
        <a:lstStyle/>
        <a:p>
          <a:endParaRPr lang="en-GB"/>
        </a:p>
      </dgm:t>
    </dgm:pt>
    <dgm:pt modelId="{2C82A4BC-4E64-43DA-A31C-009013FEED29}" type="sibTrans" cxnId="{9012DA46-7950-4FCA-87D2-B922C9B07FAC}">
      <dgm:prSet/>
      <dgm:spPr/>
      <dgm:t>
        <a:bodyPr/>
        <a:lstStyle/>
        <a:p>
          <a:endParaRPr lang="en-GB"/>
        </a:p>
      </dgm:t>
    </dgm:pt>
    <dgm:pt modelId="{F035BECA-8C5C-48E1-83B3-E1900833AECA}">
      <dgm:prSet phldrT="[Text]" custT="1"/>
      <dgm:spPr>
        <a:xfrm>
          <a:off x="6273339" y="1033324"/>
          <a:ext cx="1744472" cy="1722179"/>
        </a:xfrm>
        <a:prstGeom prst="ellipse">
          <a:avLst/>
        </a:prstGeom>
        <a:solidFill>
          <a:srgbClr val="5B9BD5">
            <a:hueOff val="-1351709"/>
            <a:satOff val="-3484"/>
            <a:lumOff val="-235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600">
              <a:solidFill>
                <a:sysClr val="window" lastClr="FFFFFF"/>
              </a:solidFill>
              <a:latin typeface="Arial" panose="020B0604020202020204" pitchFamily="34" charset="0"/>
              <a:ea typeface="+mn-ea"/>
              <a:cs typeface="Arial" panose="020B0604020202020204" pitchFamily="34" charset="0"/>
            </a:rPr>
            <a:t>Links to any additional "must know" information</a:t>
          </a:r>
        </a:p>
      </dgm:t>
    </dgm:pt>
    <dgm:pt modelId="{349C7572-2C5F-4F99-BD0B-DB107066B488}" type="sibTrans" cxnId="{45696D84-6F05-4A59-AA50-0F4E1AD22291}">
      <dgm:prSet/>
      <dgm:spPr>
        <a:xfrm>
          <a:off x="2801144" y="690466"/>
          <a:ext cx="4705191" cy="4705191"/>
        </a:xfrm>
        <a:prstGeom prst="blockArc">
          <a:avLst>
            <a:gd name="adj1" fmla="val 19801734"/>
            <a:gd name="adj2" fmla="val 1774305"/>
            <a:gd name="adj3" fmla="val 4530"/>
          </a:avLst>
        </a:prstGeom>
        <a:solidFill>
          <a:srgbClr val="5B9BD5">
            <a:hueOff val="-1351709"/>
            <a:satOff val="-3484"/>
            <a:lumOff val="-2353"/>
            <a:alphaOff val="0"/>
          </a:srgbClr>
        </a:solidFill>
        <a:ln>
          <a:noFill/>
        </a:ln>
        <a:effectLst/>
      </dgm:spPr>
      <dgm:t>
        <a:bodyPr/>
        <a:lstStyle/>
        <a:p>
          <a:endParaRPr lang="en-GB"/>
        </a:p>
      </dgm:t>
    </dgm:pt>
    <dgm:pt modelId="{D776A098-B0A5-4BFE-A5A5-EEC239664D66}" type="parTrans" cxnId="{45696D84-6F05-4A59-AA50-0F4E1AD22291}">
      <dgm:prSet/>
      <dgm:spPr/>
      <dgm:t>
        <a:bodyPr/>
        <a:lstStyle/>
        <a:p>
          <a:endParaRPr lang="en-GB"/>
        </a:p>
      </dgm:t>
    </dgm:pt>
    <dgm:pt modelId="{82497E27-2BD1-4E0B-917A-8A9147CF4F69}" type="pres">
      <dgm:prSet presAssocID="{6CAD9888-EFA3-48D6-A63E-AD086E485A66}" presName="Name0" presStyleCnt="0">
        <dgm:presLayoutVars>
          <dgm:chMax val="1"/>
          <dgm:dir/>
          <dgm:animLvl val="ctr"/>
          <dgm:resizeHandles val="exact"/>
        </dgm:presLayoutVars>
      </dgm:prSet>
      <dgm:spPr/>
    </dgm:pt>
    <dgm:pt modelId="{2B14C5D1-1177-4D6D-898D-D459452E0051}" type="pres">
      <dgm:prSet presAssocID="{CAED9891-98AE-41D3-81E2-B68F011F5096}" presName="centerShape" presStyleLbl="node0" presStyleIdx="0" presStyleCnt="1" custScaleX="105814" custScaleY="105289"/>
      <dgm:spPr/>
    </dgm:pt>
    <dgm:pt modelId="{40B1FED8-5501-4DCA-A7F1-870A2918C568}" type="pres">
      <dgm:prSet presAssocID="{A1B62C3E-A079-4354-A1D1-710D05AB6855}" presName="node" presStyleLbl="node1" presStyleIdx="0" presStyleCnt="6" custScaleX="135376" custScaleY="131241" custRadScaleRad="101022" custRadScaleInc="3524">
        <dgm:presLayoutVars>
          <dgm:bulletEnabled val="1"/>
        </dgm:presLayoutVars>
      </dgm:prSet>
      <dgm:spPr/>
    </dgm:pt>
    <dgm:pt modelId="{712CA79B-E439-474B-B187-E41BE7771801}" type="pres">
      <dgm:prSet presAssocID="{A1B62C3E-A079-4354-A1D1-710D05AB6855}" presName="dummy" presStyleCnt="0"/>
      <dgm:spPr/>
    </dgm:pt>
    <dgm:pt modelId="{DE6BF679-9A7F-4A9F-8A2E-013F3149C7B0}" type="pres">
      <dgm:prSet presAssocID="{F67ED894-9C5A-4385-A3B8-EFC1C1254FAA}" presName="sibTrans" presStyleLbl="sibTrans2D1" presStyleIdx="0" presStyleCnt="6"/>
      <dgm:spPr/>
    </dgm:pt>
    <dgm:pt modelId="{F5D6CB0A-4C4E-4D6B-83AD-D4296C915D0B}" type="pres">
      <dgm:prSet presAssocID="{F035BECA-8C5C-48E1-83B3-E1900833AECA}" presName="node" presStyleLbl="node1" presStyleIdx="1" presStyleCnt="6" custScaleX="117846" custScaleY="116340" custRadScaleRad="99355" custRadScaleInc="1230">
        <dgm:presLayoutVars>
          <dgm:bulletEnabled val="1"/>
        </dgm:presLayoutVars>
      </dgm:prSet>
      <dgm:spPr/>
    </dgm:pt>
    <dgm:pt modelId="{27D2A6FF-4063-4DEA-8736-42C9B494726C}" type="pres">
      <dgm:prSet presAssocID="{F035BECA-8C5C-48E1-83B3-E1900833AECA}" presName="dummy" presStyleCnt="0"/>
      <dgm:spPr/>
    </dgm:pt>
    <dgm:pt modelId="{A78CDC82-32F4-44FE-96E4-49B6639F1DD4}" type="pres">
      <dgm:prSet presAssocID="{349C7572-2C5F-4F99-BD0B-DB107066B488}" presName="sibTrans" presStyleLbl="sibTrans2D1" presStyleIdx="1" presStyleCnt="6"/>
      <dgm:spPr/>
    </dgm:pt>
    <dgm:pt modelId="{DB111430-DA2E-4069-9FDE-B435205CFADA}" type="pres">
      <dgm:prSet presAssocID="{C044E196-381F-4B7B-9951-18D5DA6E42F5}" presName="node" presStyleLbl="node1" presStyleIdx="2" presStyleCnt="6" custScaleX="130635" custScaleY="132813">
        <dgm:presLayoutVars>
          <dgm:bulletEnabled val="1"/>
        </dgm:presLayoutVars>
      </dgm:prSet>
      <dgm:spPr/>
    </dgm:pt>
    <dgm:pt modelId="{FA25A0E3-3DCD-43EC-9D0D-08AE4FEE1283}" type="pres">
      <dgm:prSet presAssocID="{C044E196-381F-4B7B-9951-18D5DA6E42F5}" presName="dummy" presStyleCnt="0"/>
      <dgm:spPr/>
    </dgm:pt>
    <dgm:pt modelId="{A6092D40-10D2-4AA1-8EFB-C70669C7299F}" type="pres">
      <dgm:prSet presAssocID="{D27FD93D-44D1-4378-A6F7-040E3147285D}" presName="sibTrans" presStyleLbl="sibTrans2D1" presStyleIdx="2" presStyleCnt="6"/>
      <dgm:spPr/>
    </dgm:pt>
    <dgm:pt modelId="{48727AC1-6E14-4D5E-8EEE-536CDA49EBDF}" type="pres">
      <dgm:prSet presAssocID="{5FE0C4CF-FC64-45C3-AAA7-15BB84A452AD}" presName="node" presStyleLbl="node1" presStyleIdx="3" presStyleCnt="6" custScaleX="140904" custScaleY="134375" custRadScaleRad="104433" custRadScaleInc="3101">
        <dgm:presLayoutVars>
          <dgm:bulletEnabled val="1"/>
        </dgm:presLayoutVars>
      </dgm:prSet>
      <dgm:spPr/>
    </dgm:pt>
    <dgm:pt modelId="{2CC289A9-6084-45DB-8B1E-B3FABC550D95}" type="pres">
      <dgm:prSet presAssocID="{5FE0C4CF-FC64-45C3-AAA7-15BB84A452AD}" presName="dummy" presStyleCnt="0"/>
      <dgm:spPr/>
    </dgm:pt>
    <dgm:pt modelId="{717D84D7-F57F-4C58-96B8-FADDBC453E1A}" type="pres">
      <dgm:prSet presAssocID="{E1FAD5D6-1ED8-4E65-85FB-65513F6FC3B4}" presName="sibTrans" presStyleLbl="sibTrans2D1" presStyleIdx="3" presStyleCnt="6"/>
      <dgm:spPr/>
    </dgm:pt>
    <dgm:pt modelId="{D12012F3-DD84-44B5-9013-1EAF8AB4AE07}" type="pres">
      <dgm:prSet presAssocID="{B459F0FE-5F08-4AFD-BB6C-C260C566FBEF}" presName="node" presStyleLbl="node1" presStyleIdx="4" presStyleCnt="6" custScaleX="137427" custScaleY="131419" custRadScaleRad="101245" custRadScaleInc="12182">
        <dgm:presLayoutVars>
          <dgm:bulletEnabled val="1"/>
        </dgm:presLayoutVars>
      </dgm:prSet>
      <dgm:spPr/>
    </dgm:pt>
    <dgm:pt modelId="{1DE7A112-26A7-4899-9F3A-FA7BA683095F}" type="pres">
      <dgm:prSet presAssocID="{B459F0FE-5F08-4AFD-BB6C-C260C566FBEF}" presName="dummy" presStyleCnt="0"/>
      <dgm:spPr/>
    </dgm:pt>
    <dgm:pt modelId="{423E9D03-78F1-49DA-8F64-8FB6F07E5170}" type="pres">
      <dgm:prSet presAssocID="{4A228885-8555-4CA6-BD39-0453EE080CC7}" presName="sibTrans" presStyleLbl="sibTrans2D1" presStyleIdx="4" presStyleCnt="6"/>
      <dgm:spPr/>
    </dgm:pt>
    <dgm:pt modelId="{728F3752-2674-4FA2-95DB-2B1A23CFD81C}" type="pres">
      <dgm:prSet presAssocID="{F3267E1C-89B2-4E3F-8683-1D50806A8EBC}" presName="node" presStyleLbl="node1" presStyleIdx="5" presStyleCnt="6" custScaleX="138969" custScaleY="136475">
        <dgm:presLayoutVars>
          <dgm:bulletEnabled val="1"/>
        </dgm:presLayoutVars>
      </dgm:prSet>
      <dgm:spPr/>
    </dgm:pt>
    <dgm:pt modelId="{278543CA-036B-49C1-98CC-6EBB0A029826}" type="pres">
      <dgm:prSet presAssocID="{F3267E1C-89B2-4E3F-8683-1D50806A8EBC}" presName="dummy" presStyleCnt="0"/>
      <dgm:spPr/>
    </dgm:pt>
    <dgm:pt modelId="{F1ED9921-9D19-4EB0-BBE3-04DD01B3EE0C}" type="pres">
      <dgm:prSet presAssocID="{D53277D0-B4FE-4A70-AD72-BBFC6ECDA17E}" presName="sibTrans" presStyleLbl="sibTrans2D1" presStyleIdx="5" presStyleCnt="6"/>
      <dgm:spPr/>
    </dgm:pt>
  </dgm:ptLst>
  <dgm:cxnLst>
    <dgm:cxn modelId="{CCDC0B03-9712-412E-A609-7D0181B1FF96}" type="presOf" srcId="{A1B62C3E-A079-4354-A1D1-710D05AB6855}" destId="{40B1FED8-5501-4DCA-A7F1-870A2918C568}" srcOrd="0" destOrd="0" presId="urn:microsoft.com/office/officeart/2005/8/layout/radial6"/>
    <dgm:cxn modelId="{086A9E06-2D52-4EB1-A475-5EEAF15D8263}" srcId="{CAED9891-98AE-41D3-81E2-B68F011F5096}" destId="{B459F0FE-5F08-4AFD-BB6C-C260C566FBEF}" srcOrd="4" destOrd="0" parTransId="{3AD45988-27FA-4EC5-819D-120E50236D1A}" sibTransId="{4A228885-8555-4CA6-BD39-0453EE080CC7}"/>
    <dgm:cxn modelId="{4F2C3420-031B-430A-AE81-C641F01A11E2}" srcId="{CAED9891-98AE-41D3-81E2-B68F011F5096}" destId="{C044E196-381F-4B7B-9951-18D5DA6E42F5}" srcOrd="2" destOrd="0" parTransId="{71BE12FE-D7BC-44C4-B5FE-CAFC568E42F7}" sibTransId="{D27FD93D-44D1-4378-A6F7-040E3147285D}"/>
    <dgm:cxn modelId="{96FBE931-201B-48AD-83E7-4AD2F15C5F5C}" type="presOf" srcId="{4A228885-8555-4CA6-BD39-0453EE080CC7}" destId="{423E9D03-78F1-49DA-8F64-8FB6F07E5170}" srcOrd="0" destOrd="0" presId="urn:microsoft.com/office/officeart/2005/8/layout/radial6"/>
    <dgm:cxn modelId="{2C9E655E-ABC3-45E4-88CB-3943DE6EC523}" srcId="{6CAD9888-EFA3-48D6-A63E-AD086E485A66}" destId="{CAED9891-98AE-41D3-81E2-B68F011F5096}" srcOrd="0" destOrd="0" parTransId="{01C120B6-5134-4BF1-8BB1-52CA6AA49837}" sibTransId="{8AC002D4-C47F-4381-9F5F-8F8D77A20487}"/>
    <dgm:cxn modelId="{9012DA46-7950-4FCA-87D2-B922C9B07FAC}" srcId="{6CAD9888-EFA3-48D6-A63E-AD086E485A66}" destId="{BAF7C7FA-852B-46B4-88B1-297F893D1E79}" srcOrd="3" destOrd="0" parTransId="{9F350708-59A9-4606-B926-FA762F74AA01}" sibTransId="{2C82A4BC-4E64-43DA-A31C-009013FEED29}"/>
    <dgm:cxn modelId="{3C9FE26A-F4E2-4E27-8C02-F178A136D6EF}" type="presOf" srcId="{F67ED894-9C5A-4385-A3B8-EFC1C1254FAA}" destId="{DE6BF679-9A7F-4A9F-8A2E-013F3149C7B0}" srcOrd="0" destOrd="0" presId="urn:microsoft.com/office/officeart/2005/8/layout/radial6"/>
    <dgm:cxn modelId="{F7A3C04D-FCD3-454E-83A6-A7613D43EDC6}" type="presOf" srcId="{F3267E1C-89B2-4E3F-8683-1D50806A8EBC}" destId="{728F3752-2674-4FA2-95DB-2B1A23CFD81C}" srcOrd="0" destOrd="0" presId="urn:microsoft.com/office/officeart/2005/8/layout/radial6"/>
    <dgm:cxn modelId="{A8816C71-C31C-494F-B13B-566F59BB6F84}" type="presOf" srcId="{E1FAD5D6-1ED8-4E65-85FB-65513F6FC3B4}" destId="{717D84D7-F57F-4C58-96B8-FADDBC453E1A}" srcOrd="0" destOrd="0" presId="urn:microsoft.com/office/officeart/2005/8/layout/radial6"/>
    <dgm:cxn modelId="{A3C98453-4739-4B7E-A7A8-9B9B87B95E1E}" srcId="{CAED9891-98AE-41D3-81E2-B68F011F5096}" destId="{F3267E1C-89B2-4E3F-8683-1D50806A8EBC}" srcOrd="5" destOrd="0" parTransId="{AC08E9DA-4864-4153-B651-A276ABED4E5C}" sibTransId="{D53277D0-B4FE-4A70-AD72-BBFC6ECDA17E}"/>
    <dgm:cxn modelId="{BE55E279-64FC-4BBF-ADA1-4D4198270BDB}" srcId="{CAED9891-98AE-41D3-81E2-B68F011F5096}" destId="{5FE0C4CF-FC64-45C3-AAA7-15BB84A452AD}" srcOrd="3" destOrd="0" parTransId="{62862DDE-3219-4DE3-95E2-C5BCD01F239E}" sibTransId="{E1FAD5D6-1ED8-4E65-85FB-65513F6FC3B4}"/>
    <dgm:cxn modelId="{30DDF27F-1B3F-43D3-B519-410B3967CEF0}" type="presOf" srcId="{D53277D0-B4FE-4A70-AD72-BBFC6ECDA17E}" destId="{F1ED9921-9D19-4EB0-BBE3-04DD01B3EE0C}" srcOrd="0" destOrd="0" presId="urn:microsoft.com/office/officeart/2005/8/layout/radial6"/>
    <dgm:cxn modelId="{45696D84-6F05-4A59-AA50-0F4E1AD22291}" srcId="{CAED9891-98AE-41D3-81E2-B68F011F5096}" destId="{F035BECA-8C5C-48E1-83B3-E1900833AECA}" srcOrd="1" destOrd="0" parTransId="{D776A098-B0A5-4BFE-A5A5-EEC239664D66}" sibTransId="{349C7572-2C5F-4F99-BD0B-DB107066B488}"/>
    <dgm:cxn modelId="{3D038DB7-B68D-4228-BB09-D35072E03006}" srcId="{CAED9891-98AE-41D3-81E2-B68F011F5096}" destId="{A1B62C3E-A079-4354-A1D1-710D05AB6855}" srcOrd="0" destOrd="0" parTransId="{BB5C3D29-E28A-43A8-A6B3-78B585587716}" sibTransId="{F67ED894-9C5A-4385-A3B8-EFC1C1254FAA}"/>
    <dgm:cxn modelId="{3C978CB8-F7BB-4836-BB32-A1F58CDFB874}" srcId="{6CAD9888-EFA3-48D6-A63E-AD086E485A66}" destId="{D7247678-979B-4D06-9360-02016D43ADE0}" srcOrd="2" destOrd="0" parTransId="{25E69917-FCD0-4385-9658-4F1E9A2E8F9E}" sibTransId="{16A7A334-C441-44BB-AD4F-CE375CF3DF0A}"/>
    <dgm:cxn modelId="{8771E2C0-F112-4A69-8751-A9CC8CB3C107}" type="presOf" srcId="{B459F0FE-5F08-4AFD-BB6C-C260C566FBEF}" destId="{D12012F3-DD84-44B5-9013-1EAF8AB4AE07}" srcOrd="0" destOrd="0" presId="urn:microsoft.com/office/officeart/2005/8/layout/radial6"/>
    <dgm:cxn modelId="{B1DA82C5-38F6-4AAD-9A2F-97941C7BD3BD}" type="presOf" srcId="{C044E196-381F-4B7B-9951-18D5DA6E42F5}" destId="{DB111430-DA2E-4069-9FDE-B435205CFADA}" srcOrd="0" destOrd="0" presId="urn:microsoft.com/office/officeart/2005/8/layout/radial6"/>
    <dgm:cxn modelId="{581F0BC6-F96B-4A59-8A9A-A3B65E7F8AC6}" type="presOf" srcId="{D27FD93D-44D1-4378-A6F7-040E3147285D}" destId="{A6092D40-10D2-4AA1-8EFB-C70669C7299F}" srcOrd="0" destOrd="0" presId="urn:microsoft.com/office/officeart/2005/8/layout/radial6"/>
    <dgm:cxn modelId="{6721C7CF-DECA-47CF-AE98-1D23995C8A9C}" type="presOf" srcId="{6CAD9888-EFA3-48D6-A63E-AD086E485A66}" destId="{82497E27-2BD1-4E0B-917A-8A9147CF4F69}" srcOrd="0" destOrd="0" presId="urn:microsoft.com/office/officeart/2005/8/layout/radial6"/>
    <dgm:cxn modelId="{8A983FD3-BC3C-4396-89E4-774D94315973}" srcId="{6CAD9888-EFA3-48D6-A63E-AD086E485A66}" destId="{C2BDDC91-191C-4294-93B0-5A4AAC777427}" srcOrd="1" destOrd="0" parTransId="{7BDAB162-8CDC-483D-A01E-CBF4F4C46DF9}" sibTransId="{BB5A8A9A-60C9-4CA1-92B5-1975D7939EB4}"/>
    <dgm:cxn modelId="{70827ADC-168C-4A25-9D7B-5538F6A3D15A}" type="presOf" srcId="{5FE0C4CF-FC64-45C3-AAA7-15BB84A452AD}" destId="{48727AC1-6E14-4D5E-8EEE-536CDA49EBDF}" srcOrd="0" destOrd="0" presId="urn:microsoft.com/office/officeart/2005/8/layout/radial6"/>
    <dgm:cxn modelId="{8011D9E7-B996-4932-B65D-6E48363D9479}" type="presOf" srcId="{349C7572-2C5F-4F99-BD0B-DB107066B488}" destId="{A78CDC82-32F4-44FE-96E4-49B6639F1DD4}" srcOrd="0" destOrd="0" presId="urn:microsoft.com/office/officeart/2005/8/layout/radial6"/>
    <dgm:cxn modelId="{A34C87F9-1E50-4FC4-97D2-2E79CD262EEA}" type="presOf" srcId="{CAED9891-98AE-41D3-81E2-B68F011F5096}" destId="{2B14C5D1-1177-4D6D-898D-D459452E0051}" srcOrd="0" destOrd="0" presId="urn:microsoft.com/office/officeart/2005/8/layout/radial6"/>
    <dgm:cxn modelId="{F14234FF-9281-43B5-804C-5FCAA8BAB657}" type="presOf" srcId="{F035BECA-8C5C-48E1-83B3-E1900833AECA}" destId="{F5D6CB0A-4C4E-4D6B-83AD-D4296C915D0B}" srcOrd="0" destOrd="0" presId="urn:microsoft.com/office/officeart/2005/8/layout/radial6"/>
    <dgm:cxn modelId="{A0D71DE1-1683-4A41-8A32-A3E301BAE834}" type="presParOf" srcId="{82497E27-2BD1-4E0B-917A-8A9147CF4F69}" destId="{2B14C5D1-1177-4D6D-898D-D459452E0051}" srcOrd="0" destOrd="0" presId="urn:microsoft.com/office/officeart/2005/8/layout/radial6"/>
    <dgm:cxn modelId="{CEC9AF16-CA7D-4BE4-8F68-F7B9A3B8E6AC}" type="presParOf" srcId="{82497E27-2BD1-4E0B-917A-8A9147CF4F69}" destId="{40B1FED8-5501-4DCA-A7F1-870A2918C568}" srcOrd="1" destOrd="0" presId="urn:microsoft.com/office/officeart/2005/8/layout/radial6"/>
    <dgm:cxn modelId="{F2481AF2-5C28-4E67-9077-82251FF0DB99}" type="presParOf" srcId="{82497E27-2BD1-4E0B-917A-8A9147CF4F69}" destId="{712CA79B-E439-474B-B187-E41BE7771801}" srcOrd="2" destOrd="0" presId="urn:microsoft.com/office/officeart/2005/8/layout/radial6"/>
    <dgm:cxn modelId="{6F6EACDF-22CC-4BC7-A461-28400A9052B2}" type="presParOf" srcId="{82497E27-2BD1-4E0B-917A-8A9147CF4F69}" destId="{DE6BF679-9A7F-4A9F-8A2E-013F3149C7B0}" srcOrd="3" destOrd="0" presId="urn:microsoft.com/office/officeart/2005/8/layout/radial6"/>
    <dgm:cxn modelId="{A3A5E8D8-092D-422F-A677-C708042CC16B}" type="presParOf" srcId="{82497E27-2BD1-4E0B-917A-8A9147CF4F69}" destId="{F5D6CB0A-4C4E-4D6B-83AD-D4296C915D0B}" srcOrd="4" destOrd="0" presId="urn:microsoft.com/office/officeart/2005/8/layout/radial6"/>
    <dgm:cxn modelId="{D574E9A1-2E69-42C8-B4F3-B6268AB539FF}" type="presParOf" srcId="{82497E27-2BD1-4E0B-917A-8A9147CF4F69}" destId="{27D2A6FF-4063-4DEA-8736-42C9B494726C}" srcOrd="5" destOrd="0" presId="urn:microsoft.com/office/officeart/2005/8/layout/radial6"/>
    <dgm:cxn modelId="{C5C4B66E-F2D1-44E8-A160-B89B15877356}" type="presParOf" srcId="{82497E27-2BD1-4E0B-917A-8A9147CF4F69}" destId="{A78CDC82-32F4-44FE-96E4-49B6639F1DD4}" srcOrd="6" destOrd="0" presId="urn:microsoft.com/office/officeart/2005/8/layout/radial6"/>
    <dgm:cxn modelId="{1D153A1D-C6B7-4BE1-8F31-B756B3A11624}" type="presParOf" srcId="{82497E27-2BD1-4E0B-917A-8A9147CF4F69}" destId="{DB111430-DA2E-4069-9FDE-B435205CFADA}" srcOrd="7" destOrd="0" presId="urn:microsoft.com/office/officeart/2005/8/layout/radial6"/>
    <dgm:cxn modelId="{68F7A2C3-EEAC-406F-B5DF-34377F0A79BC}" type="presParOf" srcId="{82497E27-2BD1-4E0B-917A-8A9147CF4F69}" destId="{FA25A0E3-3DCD-43EC-9D0D-08AE4FEE1283}" srcOrd="8" destOrd="0" presId="urn:microsoft.com/office/officeart/2005/8/layout/radial6"/>
    <dgm:cxn modelId="{9EF1693D-2876-4674-B3A8-DC71F771449D}" type="presParOf" srcId="{82497E27-2BD1-4E0B-917A-8A9147CF4F69}" destId="{A6092D40-10D2-4AA1-8EFB-C70669C7299F}" srcOrd="9" destOrd="0" presId="urn:microsoft.com/office/officeart/2005/8/layout/radial6"/>
    <dgm:cxn modelId="{966C64C8-033F-4565-BD7C-85E7C4744F41}" type="presParOf" srcId="{82497E27-2BD1-4E0B-917A-8A9147CF4F69}" destId="{48727AC1-6E14-4D5E-8EEE-536CDA49EBDF}" srcOrd="10" destOrd="0" presId="urn:microsoft.com/office/officeart/2005/8/layout/radial6"/>
    <dgm:cxn modelId="{8D05077D-43B0-4204-8E77-C3C575A4E38C}" type="presParOf" srcId="{82497E27-2BD1-4E0B-917A-8A9147CF4F69}" destId="{2CC289A9-6084-45DB-8B1E-B3FABC550D95}" srcOrd="11" destOrd="0" presId="urn:microsoft.com/office/officeart/2005/8/layout/radial6"/>
    <dgm:cxn modelId="{71DDC8B9-4A65-402B-8448-D1D3FBB48BD7}" type="presParOf" srcId="{82497E27-2BD1-4E0B-917A-8A9147CF4F69}" destId="{717D84D7-F57F-4C58-96B8-FADDBC453E1A}" srcOrd="12" destOrd="0" presId="urn:microsoft.com/office/officeart/2005/8/layout/radial6"/>
    <dgm:cxn modelId="{A667D5F6-57E7-46CA-81C9-6EE870056AE9}" type="presParOf" srcId="{82497E27-2BD1-4E0B-917A-8A9147CF4F69}" destId="{D12012F3-DD84-44B5-9013-1EAF8AB4AE07}" srcOrd="13" destOrd="0" presId="urn:microsoft.com/office/officeart/2005/8/layout/radial6"/>
    <dgm:cxn modelId="{635FBFC9-841B-482C-8193-D99B3DCA677F}" type="presParOf" srcId="{82497E27-2BD1-4E0B-917A-8A9147CF4F69}" destId="{1DE7A112-26A7-4899-9F3A-FA7BA683095F}" srcOrd="14" destOrd="0" presId="urn:microsoft.com/office/officeart/2005/8/layout/radial6"/>
    <dgm:cxn modelId="{CF370F1E-5243-4B99-9629-DBAFBF5B9233}" type="presParOf" srcId="{82497E27-2BD1-4E0B-917A-8A9147CF4F69}" destId="{423E9D03-78F1-49DA-8F64-8FB6F07E5170}" srcOrd="15" destOrd="0" presId="urn:microsoft.com/office/officeart/2005/8/layout/radial6"/>
    <dgm:cxn modelId="{D09D3CDC-C3BA-4729-A247-8C6FA2A7A020}" type="presParOf" srcId="{82497E27-2BD1-4E0B-917A-8A9147CF4F69}" destId="{728F3752-2674-4FA2-95DB-2B1A23CFD81C}" srcOrd="16" destOrd="0" presId="urn:microsoft.com/office/officeart/2005/8/layout/radial6"/>
    <dgm:cxn modelId="{986C7B88-4258-4484-A1C0-EE2684E3ED80}" type="presParOf" srcId="{82497E27-2BD1-4E0B-917A-8A9147CF4F69}" destId="{278543CA-036B-49C1-98CC-6EBB0A029826}" srcOrd="17" destOrd="0" presId="urn:microsoft.com/office/officeart/2005/8/layout/radial6"/>
    <dgm:cxn modelId="{70DAB911-6AD7-4EBC-84C4-6E3C2036E16A}" type="presParOf" srcId="{82497E27-2BD1-4E0B-917A-8A9147CF4F69}" destId="{F1ED9921-9D19-4EB0-BBE3-04DD01B3EE0C}"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AAB45E-67C8-440C-A90B-0CA509392E0E}"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D5F0D909-21FC-423F-A3B0-E886219FBB20}">
      <dgm:prSet phldrT="[Text]" phldr="0"/>
      <dgm:spPr/>
      <dgm:t>
        <a:bodyPr/>
        <a:lstStyle/>
        <a:p>
          <a:r>
            <a:rPr lang="en-US" b="0">
              <a:latin typeface="Calibri"/>
              <a:ea typeface="Calibri"/>
              <a:cs typeface="Calibri"/>
            </a:rPr>
            <a:t>Specific</a:t>
          </a:r>
          <a:endParaRPr lang="en-US" b="0"/>
        </a:p>
      </dgm:t>
    </dgm:pt>
    <dgm:pt modelId="{6E51B636-A919-416C-ABD8-2D4CA72B8A4D}" type="parTrans" cxnId="{C54BE21E-9BD2-4F2E-AF4D-BF7A09E60F1D}">
      <dgm:prSet/>
      <dgm:spPr/>
    </dgm:pt>
    <dgm:pt modelId="{77D96C17-CB82-4E6A-9A3B-96FAC2584BEF}" type="sibTrans" cxnId="{C54BE21E-9BD2-4F2E-AF4D-BF7A09E60F1D}">
      <dgm:prSet/>
      <dgm:spPr/>
      <dgm:t>
        <a:bodyPr/>
        <a:lstStyle/>
        <a:p>
          <a:endParaRPr lang="en-US"/>
        </a:p>
      </dgm:t>
    </dgm:pt>
    <dgm:pt modelId="{1BAC3C03-FE5F-40CA-8478-DEF45CFED54C}">
      <dgm:prSet phldrT="[Text]" phldr="0"/>
      <dgm:spPr/>
      <dgm:t>
        <a:bodyPr/>
        <a:lstStyle/>
        <a:p>
          <a:r>
            <a:rPr lang="en-US" b="0">
              <a:latin typeface="Calibri"/>
              <a:ea typeface="Calibri"/>
              <a:cs typeface="Calibri"/>
            </a:rPr>
            <a:t>Measurable</a:t>
          </a:r>
          <a:endParaRPr lang="en-US" b="0"/>
        </a:p>
      </dgm:t>
    </dgm:pt>
    <dgm:pt modelId="{A81FA81C-D9D6-4057-8ECC-93DCD973797C}" type="parTrans" cxnId="{89BB7946-CBD1-409E-9E83-5213BB7B75AF}">
      <dgm:prSet/>
      <dgm:spPr/>
    </dgm:pt>
    <dgm:pt modelId="{C6940497-7F4A-4104-BE66-15AB169EA99E}" type="sibTrans" cxnId="{89BB7946-CBD1-409E-9E83-5213BB7B75AF}">
      <dgm:prSet/>
      <dgm:spPr/>
      <dgm:t>
        <a:bodyPr/>
        <a:lstStyle/>
        <a:p>
          <a:endParaRPr lang="en-US"/>
        </a:p>
      </dgm:t>
    </dgm:pt>
    <dgm:pt modelId="{41EB7148-3DE0-4BCD-8F05-E06BC585CA3D}">
      <dgm:prSet phldrT="[Text]" phldr="0"/>
      <dgm:spPr/>
      <dgm:t>
        <a:bodyPr/>
        <a:lstStyle/>
        <a:p>
          <a:r>
            <a:rPr lang="en-US" b="0">
              <a:latin typeface="Calibri"/>
              <a:ea typeface="Calibri"/>
              <a:cs typeface="Calibri"/>
            </a:rPr>
            <a:t>Achievable</a:t>
          </a:r>
          <a:endParaRPr lang="en-US" b="0"/>
        </a:p>
      </dgm:t>
    </dgm:pt>
    <dgm:pt modelId="{2CE5655B-6E54-4CBE-B8F1-00A7A428C8E0}" type="parTrans" cxnId="{537F8F78-6CB2-4B54-816A-41ED567554B5}">
      <dgm:prSet/>
      <dgm:spPr/>
    </dgm:pt>
    <dgm:pt modelId="{7C2AA085-6188-4089-838F-1F8AA65A471C}" type="sibTrans" cxnId="{537F8F78-6CB2-4B54-816A-41ED567554B5}">
      <dgm:prSet/>
      <dgm:spPr/>
      <dgm:t>
        <a:bodyPr/>
        <a:lstStyle/>
        <a:p>
          <a:endParaRPr lang="en-US"/>
        </a:p>
      </dgm:t>
    </dgm:pt>
    <dgm:pt modelId="{E3C961CD-0215-48EC-83E8-C31A5171101A}">
      <dgm:prSet phldr="0"/>
      <dgm:spPr/>
      <dgm:t>
        <a:bodyPr/>
        <a:lstStyle/>
        <a:p>
          <a:r>
            <a:rPr lang="en-US" b="0">
              <a:latin typeface="Calibri"/>
              <a:ea typeface="Calibri"/>
              <a:cs typeface="Calibri"/>
            </a:rPr>
            <a:t>Relevant</a:t>
          </a:r>
        </a:p>
      </dgm:t>
    </dgm:pt>
    <dgm:pt modelId="{739892BE-D0A8-47CF-9436-620766927E04}" type="parTrans" cxnId="{22B28F0B-2FE2-4B8A-B61D-9DF06394CD08}">
      <dgm:prSet/>
      <dgm:spPr/>
    </dgm:pt>
    <dgm:pt modelId="{85D76171-65FB-4676-81C5-095A2C55ABC0}" type="sibTrans" cxnId="{22B28F0B-2FE2-4B8A-B61D-9DF06394CD08}">
      <dgm:prSet/>
      <dgm:spPr/>
      <dgm:t>
        <a:bodyPr/>
        <a:lstStyle/>
        <a:p>
          <a:endParaRPr lang="en-US"/>
        </a:p>
      </dgm:t>
    </dgm:pt>
    <dgm:pt modelId="{DD4F9B16-98F5-46CE-8631-5C66712F7F0D}">
      <dgm:prSet phldr="0"/>
      <dgm:spPr/>
      <dgm:t>
        <a:bodyPr/>
        <a:lstStyle/>
        <a:p>
          <a:r>
            <a:rPr lang="en-US" b="0">
              <a:latin typeface="Calibri"/>
              <a:ea typeface="Calibri"/>
              <a:cs typeface="Calibri"/>
            </a:rPr>
            <a:t>SMART</a:t>
          </a:r>
        </a:p>
      </dgm:t>
    </dgm:pt>
    <dgm:pt modelId="{B05485DD-13D1-4CEF-BF15-0DE0C0BEABDD}" type="parTrans" cxnId="{ED0D2AA8-EFAC-4238-9188-04B185B59543}">
      <dgm:prSet/>
      <dgm:spPr/>
    </dgm:pt>
    <dgm:pt modelId="{FEFCBEFA-6491-43BE-9194-DCAA5EEE9EAE}" type="sibTrans" cxnId="{ED0D2AA8-EFAC-4238-9188-04B185B59543}">
      <dgm:prSet/>
      <dgm:spPr/>
    </dgm:pt>
    <dgm:pt modelId="{94065C77-7631-4565-9FC6-835DAE6DC903}">
      <dgm:prSet phldr="0"/>
      <dgm:spPr/>
      <dgm:t>
        <a:bodyPr/>
        <a:lstStyle/>
        <a:p>
          <a:pPr rtl="0"/>
          <a:r>
            <a:rPr lang="en-US" b="0">
              <a:latin typeface="Calibri"/>
              <a:ea typeface="Calibri"/>
              <a:cs typeface="Calibri"/>
            </a:rPr>
            <a:t>Time bound</a:t>
          </a:r>
        </a:p>
      </dgm:t>
    </dgm:pt>
    <dgm:pt modelId="{C356C9BD-6750-4513-96A8-08C0E1B51098}" type="parTrans" cxnId="{56C04706-4481-4288-84DB-8DD37C6B52AE}">
      <dgm:prSet/>
      <dgm:spPr/>
    </dgm:pt>
    <dgm:pt modelId="{C3AAA006-E9D0-4A96-8666-737BEDA9D02F}" type="sibTrans" cxnId="{56C04706-4481-4288-84DB-8DD37C6B52AE}">
      <dgm:prSet/>
      <dgm:spPr/>
      <dgm:t>
        <a:bodyPr/>
        <a:lstStyle/>
        <a:p>
          <a:endParaRPr lang="en-US"/>
        </a:p>
      </dgm:t>
    </dgm:pt>
    <dgm:pt modelId="{C00B0FAC-FA59-4E6A-86F1-171C7FF7F45B}" type="pres">
      <dgm:prSet presAssocID="{2DAAB45E-67C8-440C-A90B-0CA509392E0E}" presName="linearFlow" presStyleCnt="0">
        <dgm:presLayoutVars>
          <dgm:dir/>
          <dgm:resizeHandles val="exact"/>
        </dgm:presLayoutVars>
      </dgm:prSet>
      <dgm:spPr/>
    </dgm:pt>
    <dgm:pt modelId="{0F3FEE68-81D8-415F-A580-FBCE8413CBA7}" type="pres">
      <dgm:prSet presAssocID="{D5F0D909-21FC-423F-A3B0-E886219FBB20}" presName="node" presStyleLbl="node1" presStyleIdx="0" presStyleCnt="6">
        <dgm:presLayoutVars>
          <dgm:bulletEnabled val="1"/>
        </dgm:presLayoutVars>
      </dgm:prSet>
      <dgm:spPr/>
    </dgm:pt>
    <dgm:pt modelId="{05CD5F6C-A321-43D5-AE2B-30C376E24FF2}" type="pres">
      <dgm:prSet presAssocID="{77D96C17-CB82-4E6A-9A3B-96FAC2584BEF}" presName="spacerL" presStyleCnt="0"/>
      <dgm:spPr/>
    </dgm:pt>
    <dgm:pt modelId="{EF46D387-85B4-4D2C-AD63-194F354D2ABD}" type="pres">
      <dgm:prSet presAssocID="{77D96C17-CB82-4E6A-9A3B-96FAC2584BEF}" presName="sibTrans" presStyleLbl="sibTrans2D1" presStyleIdx="0" presStyleCnt="5"/>
      <dgm:spPr/>
    </dgm:pt>
    <dgm:pt modelId="{889F84F1-55A2-4085-B8F6-7EB1E4764B60}" type="pres">
      <dgm:prSet presAssocID="{77D96C17-CB82-4E6A-9A3B-96FAC2584BEF}" presName="spacerR" presStyleCnt="0"/>
      <dgm:spPr/>
    </dgm:pt>
    <dgm:pt modelId="{F156CC80-752E-4686-A937-ABAE2EDD6079}" type="pres">
      <dgm:prSet presAssocID="{1BAC3C03-FE5F-40CA-8478-DEF45CFED54C}" presName="node" presStyleLbl="node1" presStyleIdx="1" presStyleCnt="6">
        <dgm:presLayoutVars>
          <dgm:bulletEnabled val="1"/>
        </dgm:presLayoutVars>
      </dgm:prSet>
      <dgm:spPr/>
    </dgm:pt>
    <dgm:pt modelId="{80C1E27C-5337-476E-A485-931EA26C98EA}" type="pres">
      <dgm:prSet presAssocID="{C6940497-7F4A-4104-BE66-15AB169EA99E}" presName="spacerL" presStyleCnt="0"/>
      <dgm:spPr/>
    </dgm:pt>
    <dgm:pt modelId="{0C4C0C85-69F4-4080-B845-F995E7ED86A8}" type="pres">
      <dgm:prSet presAssocID="{C6940497-7F4A-4104-BE66-15AB169EA99E}" presName="sibTrans" presStyleLbl="sibTrans2D1" presStyleIdx="1" presStyleCnt="5"/>
      <dgm:spPr/>
    </dgm:pt>
    <dgm:pt modelId="{582857FE-8A67-4421-8CD1-C2E911BD60C9}" type="pres">
      <dgm:prSet presAssocID="{C6940497-7F4A-4104-BE66-15AB169EA99E}" presName="spacerR" presStyleCnt="0"/>
      <dgm:spPr/>
    </dgm:pt>
    <dgm:pt modelId="{B37E8B7E-F56F-42CB-975B-55416D467467}" type="pres">
      <dgm:prSet presAssocID="{41EB7148-3DE0-4BCD-8F05-E06BC585CA3D}" presName="node" presStyleLbl="node1" presStyleIdx="2" presStyleCnt="6">
        <dgm:presLayoutVars>
          <dgm:bulletEnabled val="1"/>
        </dgm:presLayoutVars>
      </dgm:prSet>
      <dgm:spPr/>
    </dgm:pt>
    <dgm:pt modelId="{E8A95D5D-C273-4A0F-B792-46201C8A206F}" type="pres">
      <dgm:prSet presAssocID="{7C2AA085-6188-4089-838F-1F8AA65A471C}" presName="spacerL" presStyleCnt="0"/>
      <dgm:spPr/>
    </dgm:pt>
    <dgm:pt modelId="{12EFF170-3F04-4614-8826-C5297F2E4E17}" type="pres">
      <dgm:prSet presAssocID="{7C2AA085-6188-4089-838F-1F8AA65A471C}" presName="sibTrans" presStyleLbl="sibTrans2D1" presStyleIdx="2" presStyleCnt="5"/>
      <dgm:spPr/>
    </dgm:pt>
    <dgm:pt modelId="{4F58B674-2A9F-4E39-8D5A-C2582C1F89E4}" type="pres">
      <dgm:prSet presAssocID="{7C2AA085-6188-4089-838F-1F8AA65A471C}" presName="spacerR" presStyleCnt="0"/>
      <dgm:spPr/>
    </dgm:pt>
    <dgm:pt modelId="{E623AA9E-70AB-46D4-88DB-00115F0CCFF1}" type="pres">
      <dgm:prSet presAssocID="{E3C961CD-0215-48EC-83E8-C31A5171101A}" presName="node" presStyleLbl="node1" presStyleIdx="3" presStyleCnt="6">
        <dgm:presLayoutVars>
          <dgm:bulletEnabled val="1"/>
        </dgm:presLayoutVars>
      </dgm:prSet>
      <dgm:spPr/>
    </dgm:pt>
    <dgm:pt modelId="{793CAFE6-64E7-4027-8458-F3634E4CF9C9}" type="pres">
      <dgm:prSet presAssocID="{85D76171-65FB-4676-81C5-095A2C55ABC0}" presName="spacerL" presStyleCnt="0"/>
      <dgm:spPr/>
    </dgm:pt>
    <dgm:pt modelId="{A111460F-3C59-4951-A7C8-1F6B6DFDEF56}" type="pres">
      <dgm:prSet presAssocID="{85D76171-65FB-4676-81C5-095A2C55ABC0}" presName="sibTrans" presStyleLbl="sibTrans2D1" presStyleIdx="3" presStyleCnt="5"/>
      <dgm:spPr/>
    </dgm:pt>
    <dgm:pt modelId="{A5B8DD00-E723-419A-A4C4-DB4D8ADD1D83}" type="pres">
      <dgm:prSet presAssocID="{85D76171-65FB-4676-81C5-095A2C55ABC0}" presName="spacerR" presStyleCnt="0"/>
      <dgm:spPr/>
    </dgm:pt>
    <dgm:pt modelId="{6AE9C6F5-4B08-44EA-836A-0751AC27ECBC}" type="pres">
      <dgm:prSet presAssocID="{94065C77-7631-4565-9FC6-835DAE6DC903}" presName="node" presStyleLbl="node1" presStyleIdx="4" presStyleCnt="6">
        <dgm:presLayoutVars>
          <dgm:bulletEnabled val="1"/>
        </dgm:presLayoutVars>
      </dgm:prSet>
      <dgm:spPr/>
    </dgm:pt>
    <dgm:pt modelId="{14972684-3233-4006-A97A-77416125AF94}" type="pres">
      <dgm:prSet presAssocID="{C3AAA006-E9D0-4A96-8666-737BEDA9D02F}" presName="spacerL" presStyleCnt="0"/>
      <dgm:spPr/>
    </dgm:pt>
    <dgm:pt modelId="{A4E48D12-37F1-4C24-B772-BCD8E22DD601}" type="pres">
      <dgm:prSet presAssocID="{C3AAA006-E9D0-4A96-8666-737BEDA9D02F}" presName="sibTrans" presStyleLbl="sibTrans2D1" presStyleIdx="4" presStyleCnt="5"/>
      <dgm:spPr/>
    </dgm:pt>
    <dgm:pt modelId="{97C88616-7F8F-44A9-8CF8-4206A456932D}" type="pres">
      <dgm:prSet presAssocID="{C3AAA006-E9D0-4A96-8666-737BEDA9D02F}" presName="spacerR" presStyleCnt="0"/>
      <dgm:spPr/>
    </dgm:pt>
    <dgm:pt modelId="{1D0729A6-54B3-4B62-98E0-C86986A9336E}" type="pres">
      <dgm:prSet presAssocID="{DD4F9B16-98F5-46CE-8631-5C66712F7F0D}" presName="node" presStyleLbl="node1" presStyleIdx="5" presStyleCnt="6">
        <dgm:presLayoutVars>
          <dgm:bulletEnabled val="1"/>
        </dgm:presLayoutVars>
      </dgm:prSet>
      <dgm:spPr/>
    </dgm:pt>
  </dgm:ptLst>
  <dgm:cxnLst>
    <dgm:cxn modelId="{56C04706-4481-4288-84DB-8DD37C6B52AE}" srcId="{2DAAB45E-67C8-440C-A90B-0CA509392E0E}" destId="{94065C77-7631-4565-9FC6-835DAE6DC903}" srcOrd="4" destOrd="0" parTransId="{C356C9BD-6750-4513-96A8-08C0E1B51098}" sibTransId="{C3AAA006-E9D0-4A96-8666-737BEDA9D02F}"/>
    <dgm:cxn modelId="{98ABF908-8CA6-4A22-A4F7-CEDD4AAA6775}" type="presOf" srcId="{DD4F9B16-98F5-46CE-8631-5C66712F7F0D}" destId="{1D0729A6-54B3-4B62-98E0-C86986A9336E}" srcOrd="0" destOrd="0" presId="urn:microsoft.com/office/officeart/2005/8/layout/equation1"/>
    <dgm:cxn modelId="{22B28F0B-2FE2-4B8A-B61D-9DF06394CD08}" srcId="{2DAAB45E-67C8-440C-A90B-0CA509392E0E}" destId="{E3C961CD-0215-48EC-83E8-C31A5171101A}" srcOrd="3" destOrd="0" parTransId="{739892BE-D0A8-47CF-9436-620766927E04}" sibTransId="{85D76171-65FB-4676-81C5-095A2C55ABC0}"/>
    <dgm:cxn modelId="{C7D14E1D-7577-4E67-9F9F-99EC49BB0792}" type="presOf" srcId="{7C2AA085-6188-4089-838F-1F8AA65A471C}" destId="{12EFF170-3F04-4614-8826-C5297F2E4E17}" srcOrd="0" destOrd="0" presId="urn:microsoft.com/office/officeart/2005/8/layout/equation1"/>
    <dgm:cxn modelId="{C54BE21E-9BD2-4F2E-AF4D-BF7A09E60F1D}" srcId="{2DAAB45E-67C8-440C-A90B-0CA509392E0E}" destId="{D5F0D909-21FC-423F-A3B0-E886219FBB20}" srcOrd="0" destOrd="0" parTransId="{6E51B636-A919-416C-ABD8-2D4CA72B8A4D}" sibTransId="{77D96C17-CB82-4E6A-9A3B-96FAC2584BEF}"/>
    <dgm:cxn modelId="{0E532A34-F57F-41B4-A5BD-2EDE4CAC7EFA}" type="presOf" srcId="{94065C77-7631-4565-9FC6-835DAE6DC903}" destId="{6AE9C6F5-4B08-44EA-836A-0751AC27ECBC}" srcOrd="0" destOrd="0" presId="urn:microsoft.com/office/officeart/2005/8/layout/equation1"/>
    <dgm:cxn modelId="{E983B639-076E-4FDA-87EE-47F81F2BA8D2}" type="presOf" srcId="{77D96C17-CB82-4E6A-9A3B-96FAC2584BEF}" destId="{EF46D387-85B4-4D2C-AD63-194F354D2ABD}" srcOrd="0" destOrd="0" presId="urn:microsoft.com/office/officeart/2005/8/layout/equation1"/>
    <dgm:cxn modelId="{3D8F153F-1C89-4949-91C6-13FF76EEF42E}" type="presOf" srcId="{1BAC3C03-FE5F-40CA-8478-DEF45CFED54C}" destId="{F156CC80-752E-4686-A937-ABAE2EDD6079}" srcOrd="0" destOrd="0" presId="urn:microsoft.com/office/officeart/2005/8/layout/equation1"/>
    <dgm:cxn modelId="{89BB7946-CBD1-409E-9E83-5213BB7B75AF}" srcId="{2DAAB45E-67C8-440C-A90B-0CA509392E0E}" destId="{1BAC3C03-FE5F-40CA-8478-DEF45CFED54C}" srcOrd="1" destOrd="0" parTransId="{A81FA81C-D9D6-4057-8ECC-93DCD973797C}" sibTransId="{C6940497-7F4A-4104-BE66-15AB169EA99E}"/>
    <dgm:cxn modelId="{61B26147-FE32-4752-9816-FD989A7AEB80}" type="presOf" srcId="{85D76171-65FB-4676-81C5-095A2C55ABC0}" destId="{A111460F-3C59-4951-A7C8-1F6B6DFDEF56}" srcOrd="0" destOrd="0" presId="urn:microsoft.com/office/officeart/2005/8/layout/equation1"/>
    <dgm:cxn modelId="{F1D0996D-ED0F-4D12-993D-BD7288CED765}" type="presOf" srcId="{C3AAA006-E9D0-4A96-8666-737BEDA9D02F}" destId="{A4E48D12-37F1-4C24-B772-BCD8E22DD601}" srcOrd="0" destOrd="0" presId="urn:microsoft.com/office/officeart/2005/8/layout/equation1"/>
    <dgm:cxn modelId="{537F8F78-6CB2-4B54-816A-41ED567554B5}" srcId="{2DAAB45E-67C8-440C-A90B-0CA509392E0E}" destId="{41EB7148-3DE0-4BCD-8F05-E06BC585CA3D}" srcOrd="2" destOrd="0" parTransId="{2CE5655B-6E54-4CBE-B8F1-00A7A428C8E0}" sibTransId="{7C2AA085-6188-4089-838F-1F8AA65A471C}"/>
    <dgm:cxn modelId="{C45E93A6-F13F-482D-ACA9-4E6D624EF4CA}" type="presOf" srcId="{41EB7148-3DE0-4BCD-8F05-E06BC585CA3D}" destId="{B37E8B7E-F56F-42CB-975B-55416D467467}" srcOrd="0" destOrd="0" presId="urn:microsoft.com/office/officeart/2005/8/layout/equation1"/>
    <dgm:cxn modelId="{ED0D2AA8-EFAC-4238-9188-04B185B59543}" srcId="{2DAAB45E-67C8-440C-A90B-0CA509392E0E}" destId="{DD4F9B16-98F5-46CE-8631-5C66712F7F0D}" srcOrd="5" destOrd="0" parTransId="{B05485DD-13D1-4CEF-BF15-0DE0C0BEABDD}" sibTransId="{FEFCBEFA-6491-43BE-9194-DCAA5EEE9EAE}"/>
    <dgm:cxn modelId="{D5452EAB-A599-4FBC-9931-0F5F2B8EEA31}" type="presOf" srcId="{D5F0D909-21FC-423F-A3B0-E886219FBB20}" destId="{0F3FEE68-81D8-415F-A580-FBCE8413CBA7}" srcOrd="0" destOrd="0" presId="urn:microsoft.com/office/officeart/2005/8/layout/equation1"/>
    <dgm:cxn modelId="{709100D8-C7A9-4070-B4B7-F63FD110A8B5}" type="presOf" srcId="{2DAAB45E-67C8-440C-A90B-0CA509392E0E}" destId="{C00B0FAC-FA59-4E6A-86F1-171C7FF7F45B}" srcOrd="0" destOrd="0" presId="urn:microsoft.com/office/officeart/2005/8/layout/equation1"/>
    <dgm:cxn modelId="{5358C0D9-DBE4-4C65-A902-F9533D8A57E4}" type="presOf" srcId="{E3C961CD-0215-48EC-83E8-C31A5171101A}" destId="{E623AA9E-70AB-46D4-88DB-00115F0CCFF1}" srcOrd="0" destOrd="0" presId="urn:microsoft.com/office/officeart/2005/8/layout/equation1"/>
    <dgm:cxn modelId="{375C27F6-9B0D-4343-9C13-78976A81D1EF}" type="presOf" srcId="{C6940497-7F4A-4104-BE66-15AB169EA99E}" destId="{0C4C0C85-69F4-4080-B845-F995E7ED86A8}" srcOrd="0" destOrd="0" presId="urn:microsoft.com/office/officeart/2005/8/layout/equation1"/>
    <dgm:cxn modelId="{C68C69F8-C90C-4ACD-A4D5-DBB3124CE062}" type="presParOf" srcId="{C00B0FAC-FA59-4E6A-86F1-171C7FF7F45B}" destId="{0F3FEE68-81D8-415F-A580-FBCE8413CBA7}" srcOrd="0" destOrd="0" presId="urn:microsoft.com/office/officeart/2005/8/layout/equation1"/>
    <dgm:cxn modelId="{5D48704A-6C91-4322-AD56-BBA12286845E}" type="presParOf" srcId="{C00B0FAC-FA59-4E6A-86F1-171C7FF7F45B}" destId="{05CD5F6C-A321-43D5-AE2B-30C376E24FF2}" srcOrd="1" destOrd="0" presId="urn:microsoft.com/office/officeart/2005/8/layout/equation1"/>
    <dgm:cxn modelId="{4316994A-7921-493D-8B80-650DBA7C7A50}" type="presParOf" srcId="{C00B0FAC-FA59-4E6A-86F1-171C7FF7F45B}" destId="{EF46D387-85B4-4D2C-AD63-194F354D2ABD}" srcOrd="2" destOrd="0" presId="urn:microsoft.com/office/officeart/2005/8/layout/equation1"/>
    <dgm:cxn modelId="{7C98E638-D819-4CD8-94EE-E8C4481E4060}" type="presParOf" srcId="{C00B0FAC-FA59-4E6A-86F1-171C7FF7F45B}" destId="{889F84F1-55A2-4085-B8F6-7EB1E4764B60}" srcOrd="3" destOrd="0" presId="urn:microsoft.com/office/officeart/2005/8/layout/equation1"/>
    <dgm:cxn modelId="{E5C3FD2D-55EA-4C9B-A470-84C734B92E0C}" type="presParOf" srcId="{C00B0FAC-FA59-4E6A-86F1-171C7FF7F45B}" destId="{F156CC80-752E-4686-A937-ABAE2EDD6079}" srcOrd="4" destOrd="0" presId="urn:microsoft.com/office/officeart/2005/8/layout/equation1"/>
    <dgm:cxn modelId="{CED667A8-EFC8-497F-9E2A-A5D8FC2E543B}" type="presParOf" srcId="{C00B0FAC-FA59-4E6A-86F1-171C7FF7F45B}" destId="{80C1E27C-5337-476E-A485-931EA26C98EA}" srcOrd="5" destOrd="0" presId="urn:microsoft.com/office/officeart/2005/8/layout/equation1"/>
    <dgm:cxn modelId="{2634D672-B6B4-447C-B343-255ACC17CDB1}" type="presParOf" srcId="{C00B0FAC-FA59-4E6A-86F1-171C7FF7F45B}" destId="{0C4C0C85-69F4-4080-B845-F995E7ED86A8}" srcOrd="6" destOrd="0" presId="urn:microsoft.com/office/officeart/2005/8/layout/equation1"/>
    <dgm:cxn modelId="{27D496A1-F01B-4786-888F-188C984951E6}" type="presParOf" srcId="{C00B0FAC-FA59-4E6A-86F1-171C7FF7F45B}" destId="{582857FE-8A67-4421-8CD1-C2E911BD60C9}" srcOrd="7" destOrd="0" presId="urn:microsoft.com/office/officeart/2005/8/layout/equation1"/>
    <dgm:cxn modelId="{2E0C6C90-106E-4764-8B09-3C8C8F7BA9D1}" type="presParOf" srcId="{C00B0FAC-FA59-4E6A-86F1-171C7FF7F45B}" destId="{B37E8B7E-F56F-42CB-975B-55416D467467}" srcOrd="8" destOrd="0" presId="urn:microsoft.com/office/officeart/2005/8/layout/equation1"/>
    <dgm:cxn modelId="{015B3B01-C8B8-4A46-B58F-6C24757FBA9C}" type="presParOf" srcId="{C00B0FAC-FA59-4E6A-86F1-171C7FF7F45B}" destId="{E8A95D5D-C273-4A0F-B792-46201C8A206F}" srcOrd="9" destOrd="0" presId="urn:microsoft.com/office/officeart/2005/8/layout/equation1"/>
    <dgm:cxn modelId="{F25EB5A5-7316-4EE5-8F74-B123B8FD23F0}" type="presParOf" srcId="{C00B0FAC-FA59-4E6A-86F1-171C7FF7F45B}" destId="{12EFF170-3F04-4614-8826-C5297F2E4E17}" srcOrd="10" destOrd="0" presId="urn:microsoft.com/office/officeart/2005/8/layout/equation1"/>
    <dgm:cxn modelId="{65B7736B-B48B-4EB6-9DE3-6F76DD601D93}" type="presParOf" srcId="{C00B0FAC-FA59-4E6A-86F1-171C7FF7F45B}" destId="{4F58B674-2A9F-4E39-8D5A-C2582C1F89E4}" srcOrd="11" destOrd="0" presId="urn:microsoft.com/office/officeart/2005/8/layout/equation1"/>
    <dgm:cxn modelId="{075C36C5-0364-4CB2-8CD0-EB502C7D1909}" type="presParOf" srcId="{C00B0FAC-FA59-4E6A-86F1-171C7FF7F45B}" destId="{E623AA9E-70AB-46D4-88DB-00115F0CCFF1}" srcOrd="12" destOrd="0" presId="urn:microsoft.com/office/officeart/2005/8/layout/equation1"/>
    <dgm:cxn modelId="{509A009D-FDF2-4558-A5A6-AD865FE2F1BF}" type="presParOf" srcId="{C00B0FAC-FA59-4E6A-86F1-171C7FF7F45B}" destId="{793CAFE6-64E7-4027-8458-F3634E4CF9C9}" srcOrd="13" destOrd="0" presId="urn:microsoft.com/office/officeart/2005/8/layout/equation1"/>
    <dgm:cxn modelId="{002F4C1A-0379-407C-99FA-7A1BA4E097DF}" type="presParOf" srcId="{C00B0FAC-FA59-4E6A-86F1-171C7FF7F45B}" destId="{A111460F-3C59-4951-A7C8-1F6B6DFDEF56}" srcOrd="14" destOrd="0" presId="urn:microsoft.com/office/officeart/2005/8/layout/equation1"/>
    <dgm:cxn modelId="{877606A4-BEE6-455F-8317-ADBF46708B1B}" type="presParOf" srcId="{C00B0FAC-FA59-4E6A-86F1-171C7FF7F45B}" destId="{A5B8DD00-E723-419A-A4C4-DB4D8ADD1D83}" srcOrd="15" destOrd="0" presId="urn:microsoft.com/office/officeart/2005/8/layout/equation1"/>
    <dgm:cxn modelId="{0534E5FB-EB1A-4A79-9A79-99D237B4072F}" type="presParOf" srcId="{C00B0FAC-FA59-4E6A-86F1-171C7FF7F45B}" destId="{6AE9C6F5-4B08-44EA-836A-0751AC27ECBC}" srcOrd="16" destOrd="0" presId="urn:microsoft.com/office/officeart/2005/8/layout/equation1"/>
    <dgm:cxn modelId="{3E969B18-EC04-4317-B088-6B4844BB2677}" type="presParOf" srcId="{C00B0FAC-FA59-4E6A-86F1-171C7FF7F45B}" destId="{14972684-3233-4006-A97A-77416125AF94}" srcOrd="17" destOrd="0" presId="urn:microsoft.com/office/officeart/2005/8/layout/equation1"/>
    <dgm:cxn modelId="{4FC81FD9-AF3B-4E60-8D57-3609482A21B4}" type="presParOf" srcId="{C00B0FAC-FA59-4E6A-86F1-171C7FF7F45B}" destId="{A4E48D12-37F1-4C24-B772-BCD8E22DD601}" srcOrd="18" destOrd="0" presId="urn:microsoft.com/office/officeart/2005/8/layout/equation1"/>
    <dgm:cxn modelId="{462C4A7E-6773-41B2-82AD-DB06CEB5AF77}" type="presParOf" srcId="{C00B0FAC-FA59-4E6A-86F1-171C7FF7F45B}" destId="{97C88616-7F8F-44A9-8CF8-4206A456932D}" srcOrd="19" destOrd="0" presId="urn:microsoft.com/office/officeart/2005/8/layout/equation1"/>
    <dgm:cxn modelId="{988DF357-385F-4404-AEED-FA4B241978E2}" type="presParOf" srcId="{C00B0FAC-FA59-4E6A-86F1-171C7FF7F45B}" destId="{1D0729A6-54B3-4B62-98E0-C86986A9336E}" srcOrd="2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D9921-9D19-4EB0-BBE3-04DD01B3EE0C}">
      <dsp:nvSpPr>
        <dsp:cNvPr id="0" name=""/>
        <dsp:cNvSpPr/>
      </dsp:nvSpPr>
      <dsp:spPr>
        <a:xfrm>
          <a:off x="2809783" y="675374"/>
          <a:ext cx="4705191" cy="4705191"/>
        </a:xfrm>
        <a:prstGeom prst="blockArc">
          <a:avLst>
            <a:gd name="adj1" fmla="val 12599696"/>
            <a:gd name="adj2" fmla="val 16242568"/>
            <a:gd name="adj3" fmla="val 4530"/>
          </a:avLst>
        </a:prstGeom>
        <a:solidFill>
          <a:srgbClr val="5B9BD5">
            <a:hueOff val="-6758543"/>
            <a:satOff val="-17419"/>
            <a:lumOff val="-1176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23E9D03-78F1-49DA-8F64-8FB6F07E5170}">
      <dsp:nvSpPr>
        <dsp:cNvPr id="0" name=""/>
        <dsp:cNvSpPr/>
      </dsp:nvSpPr>
      <dsp:spPr>
        <a:xfrm>
          <a:off x="2792544" y="704735"/>
          <a:ext cx="4705191" cy="4705191"/>
        </a:xfrm>
        <a:prstGeom prst="blockArc">
          <a:avLst>
            <a:gd name="adj1" fmla="val 9173009"/>
            <a:gd name="adj2" fmla="val 12650601"/>
            <a:gd name="adj3" fmla="val 4530"/>
          </a:avLst>
        </a:prstGeom>
        <a:solidFill>
          <a:srgbClr val="5B9BD5">
            <a:hueOff val="-5406834"/>
            <a:satOff val="-13935"/>
            <a:lumOff val="-941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17D84D7-F57F-4C58-96B8-FADDBC453E1A}">
      <dsp:nvSpPr>
        <dsp:cNvPr id="0" name=""/>
        <dsp:cNvSpPr/>
      </dsp:nvSpPr>
      <dsp:spPr>
        <a:xfrm>
          <a:off x="2777339" y="675559"/>
          <a:ext cx="4705191" cy="4705191"/>
        </a:xfrm>
        <a:prstGeom prst="blockArc">
          <a:avLst>
            <a:gd name="adj1" fmla="val 5390506"/>
            <a:gd name="adj2" fmla="val 9123820"/>
            <a:gd name="adj3" fmla="val 4530"/>
          </a:avLst>
        </a:prstGeom>
        <a:solidFill>
          <a:srgbClr val="5B9BD5">
            <a:hueOff val="-4055126"/>
            <a:satOff val="-10451"/>
            <a:lumOff val="-7059"/>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6092D40-10D2-4AA1-8EFB-C70669C7299F}">
      <dsp:nvSpPr>
        <dsp:cNvPr id="0" name=""/>
        <dsp:cNvSpPr/>
      </dsp:nvSpPr>
      <dsp:spPr>
        <a:xfrm>
          <a:off x="2809597" y="675697"/>
          <a:ext cx="4705191" cy="4705191"/>
        </a:xfrm>
        <a:prstGeom prst="blockArc">
          <a:avLst>
            <a:gd name="adj1" fmla="val 1799748"/>
            <a:gd name="adj2" fmla="val 5438736"/>
            <a:gd name="adj3" fmla="val 4530"/>
          </a:avLst>
        </a:prstGeom>
        <a:solidFill>
          <a:srgbClr val="5B9BD5">
            <a:hueOff val="-2703417"/>
            <a:satOff val="-6968"/>
            <a:lumOff val="-4706"/>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78CDC82-32F4-44FE-96E4-49B6639F1DD4}">
      <dsp:nvSpPr>
        <dsp:cNvPr id="0" name=""/>
        <dsp:cNvSpPr/>
      </dsp:nvSpPr>
      <dsp:spPr>
        <a:xfrm>
          <a:off x="2801144" y="690466"/>
          <a:ext cx="4705191" cy="4705191"/>
        </a:xfrm>
        <a:prstGeom prst="blockArc">
          <a:avLst>
            <a:gd name="adj1" fmla="val 19801734"/>
            <a:gd name="adj2" fmla="val 1774305"/>
            <a:gd name="adj3" fmla="val 4530"/>
          </a:avLst>
        </a:prstGeom>
        <a:solidFill>
          <a:srgbClr val="5B9BD5">
            <a:hueOff val="-1351709"/>
            <a:satOff val="-3484"/>
            <a:lumOff val="-235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E6BF679-9A7F-4A9F-8A2E-013F3149C7B0}">
      <dsp:nvSpPr>
        <dsp:cNvPr id="0" name=""/>
        <dsp:cNvSpPr/>
      </dsp:nvSpPr>
      <dsp:spPr>
        <a:xfrm>
          <a:off x="2792357" y="675093"/>
          <a:ext cx="4705191" cy="4705191"/>
        </a:xfrm>
        <a:prstGeom prst="blockArc">
          <a:avLst>
            <a:gd name="adj1" fmla="val 16268626"/>
            <a:gd name="adj2" fmla="val 19828209"/>
            <a:gd name="adj3" fmla="val 4530"/>
          </a:avLst>
        </a:prstGeom>
        <a:solidFill>
          <a:srgbClr val="5B9B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B14C5D1-1177-4D6D-898D-D459452E0051}">
      <dsp:nvSpPr>
        <dsp:cNvPr id="0" name=""/>
        <dsp:cNvSpPr/>
      </dsp:nvSpPr>
      <dsp:spPr>
        <a:xfrm>
          <a:off x="4043446" y="1914867"/>
          <a:ext cx="2237661" cy="2226559"/>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b="1" kern="1200">
              <a:solidFill>
                <a:sysClr val="window" lastClr="FFFFFF"/>
              </a:solidFill>
              <a:latin typeface="Arial" panose="020B0604020202020204" pitchFamily="34" charset="0"/>
              <a:ea typeface="+mn-ea"/>
              <a:cs typeface="Arial" panose="020B0604020202020204" pitchFamily="34" charset="0"/>
            </a:rPr>
            <a:t>Child and parent/ carer voice </a:t>
          </a:r>
        </a:p>
      </dsp:txBody>
      <dsp:txXfrm>
        <a:off x="4371144" y="2240939"/>
        <a:ext cx="1582265" cy="1574415"/>
      </dsp:txXfrm>
    </dsp:sp>
    <dsp:sp modelId="{40B1FED8-5501-4DCA-A7F1-870A2918C568}">
      <dsp:nvSpPr>
        <dsp:cNvPr id="0" name=""/>
        <dsp:cNvSpPr/>
      </dsp:nvSpPr>
      <dsp:spPr>
        <a:xfrm>
          <a:off x="4188864" y="-242537"/>
          <a:ext cx="2003969" cy="1942758"/>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solidFill>
                <a:sysClr val="window" lastClr="FFFFFF"/>
              </a:solidFill>
              <a:latin typeface="Arial" panose="020B0604020202020204" pitchFamily="34" charset="0"/>
              <a:ea typeface="+mn-ea"/>
              <a:cs typeface="Arial" panose="020B0604020202020204" pitchFamily="34" charset="0"/>
            </a:rPr>
            <a:t>Holistic description of SEND</a:t>
          </a:r>
        </a:p>
        <a:p>
          <a:pPr marL="0" lvl="0" indent="0" algn="ctr" defTabSz="711200">
            <a:lnSpc>
              <a:spcPct val="90000"/>
            </a:lnSpc>
            <a:spcBef>
              <a:spcPct val="0"/>
            </a:spcBef>
            <a:spcAft>
              <a:spcPct val="35000"/>
            </a:spcAft>
            <a:buNone/>
          </a:pPr>
          <a:endParaRPr lang="en-GB" sz="1200" kern="1200">
            <a:solidFill>
              <a:sysClr val="window" lastClr="FFFFFF"/>
            </a:solidFill>
            <a:latin typeface="Arial" panose="020B0604020202020204" pitchFamily="34" charset="0"/>
            <a:ea typeface="+mn-ea"/>
            <a:cs typeface="Arial" panose="020B0604020202020204" pitchFamily="34" charset="0"/>
          </a:endParaRPr>
        </a:p>
      </dsp:txBody>
      <dsp:txXfrm>
        <a:off x="4482338" y="41973"/>
        <a:ext cx="1417021" cy="1373738"/>
      </dsp:txXfrm>
    </dsp:sp>
    <dsp:sp modelId="{F5D6CB0A-4C4E-4D6B-83AD-D4296C915D0B}">
      <dsp:nvSpPr>
        <dsp:cNvPr id="0" name=""/>
        <dsp:cNvSpPr/>
      </dsp:nvSpPr>
      <dsp:spPr>
        <a:xfrm>
          <a:off x="6273339" y="1033324"/>
          <a:ext cx="1744472" cy="1722179"/>
        </a:xfrm>
        <a:prstGeom prst="ellipse">
          <a:avLst/>
        </a:prstGeom>
        <a:solidFill>
          <a:srgbClr val="5B9BD5">
            <a:hueOff val="-1351709"/>
            <a:satOff val="-3484"/>
            <a:lumOff val="-235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solidFill>
                <a:sysClr val="window" lastClr="FFFFFF"/>
              </a:solidFill>
              <a:latin typeface="Arial" panose="020B0604020202020204" pitchFamily="34" charset="0"/>
              <a:ea typeface="+mn-ea"/>
              <a:cs typeface="Arial" panose="020B0604020202020204" pitchFamily="34" charset="0"/>
            </a:rPr>
            <a:t>Links to any additional "must know" information</a:t>
          </a:r>
        </a:p>
      </dsp:txBody>
      <dsp:txXfrm>
        <a:off x="6528811" y="1285531"/>
        <a:ext cx="1233528" cy="1217765"/>
      </dsp:txXfrm>
    </dsp:sp>
    <dsp:sp modelId="{DB111430-DA2E-4069-9FDE-B435205CFADA}">
      <dsp:nvSpPr>
        <dsp:cNvPr id="0" name=""/>
        <dsp:cNvSpPr/>
      </dsp:nvSpPr>
      <dsp:spPr>
        <a:xfrm>
          <a:off x="6186639" y="3194784"/>
          <a:ext cx="1933788" cy="1966029"/>
        </a:xfrm>
        <a:prstGeom prst="ellipse">
          <a:avLst/>
        </a:prstGeom>
        <a:solidFill>
          <a:srgbClr val="5B9BD5">
            <a:hueOff val="-2703417"/>
            <a:satOff val="-6968"/>
            <a:lumOff val="-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solidFill>
                <a:sysClr val="window" lastClr="FFFFFF"/>
              </a:solidFill>
              <a:latin typeface="Arial" panose="020B0604020202020204" pitchFamily="34" charset="0"/>
              <a:ea typeface="+mn-ea"/>
              <a:cs typeface="Arial" panose="020B0604020202020204" pitchFamily="34" charset="0"/>
            </a:rPr>
            <a:t>Reasonable Adjustments/ Access Arrangements led by the class teacher</a:t>
          </a:r>
        </a:p>
      </dsp:txBody>
      <dsp:txXfrm>
        <a:off x="6469836" y="3482702"/>
        <a:ext cx="1367394" cy="1390193"/>
      </dsp:txXfrm>
    </dsp:sp>
    <dsp:sp modelId="{48727AC1-6E14-4D5E-8EEE-536CDA49EBDF}">
      <dsp:nvSpPr>
        <dsp:cNvPr id="0" name=""/>
        <dsp:cNvSpPr/>
      </dsp:nvSpPr>
      <dsp:spPr>
        <a:xfrm>
          <a:off x="4093385" y="4332876"/>
          <a:ext cx="2085800" cy="1989151"/>
        </a:xfrm>
        <a:prstGeom prst="ellipse">
          <a:avLst/>
        </a:prstGeom>
        <a:solidFill>
          <a:srgbClr val="5B9BD5">
            <a:hueOff val="-4055126"/>
            <a:satOff val="-10451"/>
            <a:lumOff val="-705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Arial" panose="020B0604020202020204" pitchFamily="34" charset="0"/>
              <a:ea typeface="+mn-ea"/>
              <a:cs typeface="Arial" panose="020B0604020202020204" pitchFamily="34" charset="0"/>
            </a:rPr>
            <a:t>Quantifiable provisions additional to and different from responsive High Quality Teaching linked to APDR </a:t>
          </a:r>
        </a:p>
      </dsp:txBody>
      <dsp:txXfrm>
        <a:off x="4398843" y="4624180"/>
        <a:ext cx="1474884" cy="1406543"/>
      </dsp:txXfrm>
    </dsp:sp>
    <dsp:sp modelId="{D12012F3-DD84-44B5-9013-1EAF8AB4AE07}">
      <dsp:nvSpPr>
        <dsp:cNvPr id="0" name=""/>
        <dsp:cNvSpPr/>
      </dsp:nvSpPr>
      <dsp:spPr>
        <a:xfrm>
          <a:off x="2081406" y="3132660"/>
          <a:ext cx="2034330" cy="1945393"/>
        </a:xfrm>
        <a:prstGeom prst="ellipse">
          <a:avLst/>
        </a:prstGeom>
        <a:solidFill>
          <a:srgbClr val="5B9BD5">
            <a:hueOff val="-5406834"/>
            <a:satOff val="-13935"/>
            <a:lumOff val="-941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ysClr val="window" lastClr="FFFFFF"/>
              </a:solidFill>
              <a:latin typeface="Arial" panose="020B0604020202020204" pitchFamily="34" charset="0"/>
              <a:ea typeface="+mn-ea"/>
              <a:cs typeface="Arial" panose="020B0604020202020204" pitchFamily="34" charset="0"/>
            </a:rPr>
            <a:t>Details of external support being provided for the CYP</a:t>
          </a:r>
        </a:p>
      </dsp:txBody>
      <dsp:txXfrm>
        <a:off x="2379327" y="3417556"/>
        <a:ext cx="1438488" cy="1375601"/>
      </dsp:txXfrm>
    </dsp:sp>
    <dsp:sp modelId="{728F3752-2674-4FA2-95DB-2B1A23CFD81C}">
      <dsp:nvSpPr>
        <dsp:cNvPr id="0" name=""/>
        <dsp:cNvSpPr/>
      </dsp:nvSpPr>
      <dsp:spPr>
        <a:xfrm>
          <a:off x="2142442" y="868375"/>
          <a:ext cx="2057156" cy="2020237"/>
        </a:xfrm>
        <a:prstGeom prst="ellipse">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solidFill>
                <a:sysClr val="window" lastClr="FFFFFF"/>
              </a:solidFill>
              <a:latin typeface="Arial" panose="020B0604020202020204" pitchFamily="34" charset="0"/>
              <a:ea typeface="+mn-ea"/>
              <a:cs typeface="Arial" panose="020B0604020202020204" pitchFamily="34" charset="0"/>
            </a:rPr>
            <a:t>Review of impact of all provision towards student specific outcomes</a:t>
          </a:r>
          <a:endParaRPr lang="en-GB" sz="800" kern="1200">
            <a:solidFill>
              <a:sysClr val="window" lastClr="FFFFFF"/>
            </a:solidFill>
            <a:latin typeface="Arial" panose="020B0604020202020204" pitchFamily="34" charset="0"/>
            <a:ea typeface="+mn-ea"/>
            <a:cs typeface="Arial" panose="020B0604020202020204" pitchFamily="34" charset="0"/>
          </a:endParaRPr>
        </a:p>
      </dsp:txBody>
      <dsp:txXfrm>
        <a:off x="2443706" y="1164232"/>
        <a:ext cx="1454628" cy="1428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FEE68-81D8-415F-A580-FBCE8413CBA7}">
      <dsp:nvSpPr>
        <dsp:cNvPr id="0" name=""/>
        <dsp:cNvSpPr/>
      </dsp:nvSpPr>
      <dsp:spPr>
        <a:xfrm>
          <a:off x="3169" y="3628172"/>
          <a:ext cx="1117026" cy="11170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latin typeface="Calibri"/>
              <a:ea typeface="Calibri"/>
              <a:cs typeface="Calibri"/>
            </a:rPr>
            <a:t>Specific</a:t>
          </a:r>
          <a:endParaRPr lang="en-US" sz="1200" b="0" kern="1200"/>
        </a:p>
      </dsp:txBody>
      <dsp:txXfrm>
        <a:off x="166754" y="3791757"/>
        <a:ext cx="789856" cy="789856"/>
      </dsp:txXfrm>
    </dsp:sp>
    <dsp:sp modelId="{EF46D387-85B4-4D2C-AD63-194F354D2ABD}">
      <dsp:nvSpPr>
        <dsp:cNvPr id="0" name=""/>
        <dsp:cNvSpPr/>
      </dsp:nvSpPr>
      <dsp:spPr>
        <a:xfrm>
          <a:off x="1210898" y="3862748"/>
          <a:ext cx="647875" cy="6478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96774" y="4110495"/>
        <a:ext cx="476123" cy="152381"/>
      </dsp:txXfrm>
    </dsp:sp>
    <dsp:sp modelId="{F156CC80-752E-4686-A937-ABAE2EDD6079}">
      <dsp:nvSpPr>
        <dsp:cNvPr id="0" name=""/>
        <dsp:cNvSpPr/>
      </dsp:nvSpPr>
      <dsp:spPr>
        <a:xfrm>
          <a:off x="1949477" y="3628172"/>
          <a:ext cx="1117026" cy="11170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latin typeface="Calibri"/>
              <a:ea typeface="Calibri"/>
              <a:cs typeface="Calibri"/>
            </a:rPr>
            <a:t>Measurable</a:t>
          </a:r>
          <a:endParaRPr lang="en-US" sz="1200" b="0" kern="1200"/>
        </a:p>
      </dsp:txBody>
      <dsp:txXfrm>
        <a:off x="2113062" y="3791757"/>
        <a:ext cx="789856" cy="789856"/>
      </dsp:txXfrm>
    </dsp:sp>
    <dsp:sp modelId="{0C4C0C85-69F4-4080-B845-F995E7ED86A8}">
      <dsp:nvSpPr>
        <dsp:cNvPr id="0" name=""/>
        <dsp:cNvSpPr/>
      </dsp:nvSpPr>
      <dsp:spPr>
        <a:xfrm>
          <a:off x="3157206" y="3862748"/>
          <a:ext cx="647875" cy="6478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243082" y="4110495"/>
        <a:ext cx="476123" cy="152381"/>
      </dsp:txXfrm>
    </dsp:sp>
    <dsp:sp modelId="{B37E8B7E-F56F-42CB-975B-55416D467467}">
      <dsp:nvSpPr>
        <dsp:cNvPr id="0" name=""/>
        <dsp:cNvSpPr/>
      </dsp:nvSpPr>
      <dsp:spPr>
        <a:xfrm>
          <a:off x="3895784" y="3628172"/>
          <a:ext cx="1117026" cy="11170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latin typeface="Calibri"/>
              <a:ea typeface="Calibri"/>
              <a:cs typeface="Calibri"/>
            </a:rPr>
            <a:t>Achievable</a:t>
          </a:r>
          <a:endParaRPr lang="en-US" sz="1200" b="0" kern="1200"/>
        </a:p>
      </dsp:txBody>
      <dsp:txXfrm>
        <a:off x="4059369" y="3791757"/>
        <a:ext cx="789856" cy="789856"/>
      </dsp:txXfrm>
    </dsp:sp>
    <dsp:sp modelId="{12EFF170-3F04-4614-8826-C5297F2E4E17}">
      <dsp:nvSpPr>
        <dsp:cNvPr id="0" name=""/>
        <dsp:cNvSpPr/>
      </dsp:nvSpPr>
      <dsp:spPr>
        <a:xfrm>
          <a:off x="5103514" y="3862748"/>
          <a:ext cx="647875" cy="6478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89390" y="4110495"/>
        <a:ext cx="476123" cy="152381"/>
      </dsp:txXfrm>
    </dsp:sp>
    <dsp:sp modelId="{E623AA9E-70AB-46D4-88DB-00115F0CCFF1}">
      <dsp:nvSpPr>
        <dsp:cNvPr id="0" name=""/>
        <dsp:cNvSpPr/>
      </dsp:nvSpPr>
      <dsp:spPr>
        <a:xfrm>
          <a:off x="5842092" y="3628172"/>
          <a:ext cx="1117026" cy="11170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latin typeface="Calibri"/>
              <a:ea typeface="Calibri"/>
              <a:cs typeface="Calibri"/>
            </a:rPr>
            <a:t>Relevant</a:t>
          </a:r>
        </a:p>
      </dsp:txBody>
      <dsp:txXfrm>
        <a:off x="6005677" y="3791757"/>
        <a:ext cx="789856" cy="789856"/>
      </dsp:txXfrm>
    </dsp:sp>
    <dsp:sp modelId="{A111460F-3C59-4951-A7C8-1F6B6DFDEF56}">
      <dsp:nvSpPr>
        <dsp:cNvPr id="0" name=""/>
        <dsp:cNvSpPr/>
      </dsp:nvSpPr>
      <dsp:spPr>
        <a:xfrm>
          <a:off x="7049821" y="3862748"/>
          <a:ext cx="647875" cy="6478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135697" y="4110495"/>
        <a:ext cx="476123" cy="152381"/>
      </dsp:txXfrm>
    </dsp:sp>
    <dsp:sp modelId="{6AE9C6F5-4B08-44EA-836A-0751AC27ECBC}">
      <dsp:nvSpPr>
        <dsp:cNvPr id="0" name=""/>
        <dsp:cNvSpPr/>
      </dsp:nvSpPr>
      <dsp:spPr>
        <a:xfrm>
          <a:off x="7788399" y="3628172"/>
          <a:ext cx="1117026" cy="11170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0" kern="1200">
              <a:latin typeface="Calibri"/>
              <a:ea typeface="Calibri"/>
              <a:cs typeface="Calibri"/>
            </a:rPr>
            <a:t>Time bound</a:t>
          </a:r>
        </a:p>
      </dsp:txBody>
      <dsp:txXfrm>
        <a:off x="7951984" y="3791757"/>
        <a:ext cx="789856" cy="789856"/>
      </dsp:txXfrm>
    </dsp:sp>
    <dsp:sp modelId="{A4E48D12-37F1-4C24-B772-BCD8E22DD601}">
      <dsp:nvSpPr>
        <dsp:cNvPr id="0" name=""/>
        <dsp:cNvSpPr/>
      </dsp:nvSpPr>
      <dsp:spPr>
        <a:xfrm>
          <a:off x="8996129" y="3862748"/>
          <a:ext cx="647875" cy="64787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082005" y="3996210"/>
        <a:ext cx="476123" cy="380951"/>
      </dsp:txXfrm>
    </dsp:sp>
    <dsp:sp modelId="{1D0729A6-54B3-4B62-98E0-C86986A9336E}">
      <dsp:nvSpPr>
        <dsp:cNvPr id="0" name=""/>
        <dsp:cNvSpPr/>
      </dsp:nvSpPr>
      <dsp:spPr>
        <a:xfrm>
          <a:off x="9734707" y="3628172"/>
          <a:ext cx="1117026" cy="11170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latin typeface="Calibri"/>
              <a:ea typeface="Calibri"/>
              <a:cs typeface="Calibri"/>
            </a:rPr>
            <a:t>SMART</a:t>
          </a:r>
        </a:p>
      </dsp:txBody>
      <dsp:txXfrm>
        <a:off x="9898292" y="3791757"/>
        <a:ext cx="789856" cy="78985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We will consider how educators can adapt learning activities to ensure that they are making their sessions inclusive and welcoming to all children and young people from birth to 16 by using a small-steps approach. </a:t>
            </a:r>
            <a:endParaRPr lang="en-US" i="1" dirty="0"/>
          </a:p>
          <a:p>
            <a:endParaRPr lang="en-GB" i="1" dirty="0"/>
          </a:p>
          <a:p>
            <a:r>
              <a:rPr lang="en-GB" i="1" dirty="0"/>
              <a:t>Mel Warren will look at the ‘Portage Small Steps to Learning’ ethos and how they adapt teaching to the individual child, considering periods where the child may be poorly, in hospital, or learning differently and how we can achieve best outcomes for them regardless, whilst recognising that parents are the best first educators of their child. </a:t>
            </a:r>
            <a:endParaRPr lang="en-US" i="1" dirty="0"/>
          </a:p>
          <a:p>
            <a:endParaRPr lang="en-GB" i="1" dirty="0"/>
          </a:p>
          <a:p>
            <a:r>
              <a:rPr lang="en-GB" i="1" dirty="0"/>
              <a:t>Anna and Dawn will then consider how the ‘small steps approach’ can be continued in mainstream primary and secondary settings through robust Support Plans, both for children at SEN Support and with EHCPs. </a:t>
            </a:r>
            <a:endParaRPr lang="en-US" i="1" dirty="0"/>
          </a:p>
        </p:txBody>
      </p:sp>
    </p:spTree>
    <p:extLst>
      <p:ext uri="{BB962C8B-B14F-4D97-AF65-F5344CB8AC3E}">
        <p14:creationId xmlns:p14="http://schemas.microsoft.com/office/powerpoint/2010/main" val="3014263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9DA0-B55C-4784-8F18-CB1CD2567E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997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8128E-F9F3-4300-B527-B0FD9787810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65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What is SEN support in settings, and this video from Norfolk’s Local Offer explains it. This can be used with CYPs, Families etc, or linked to school websites. </a:t>
            </a:r>
          </a:p>
        </p:txBody>
      </p:sp>
    </p:spTree>
    <p:extLst>
      <p:ext uri="{BB962C8B-B14F-4D97-AF65-F5344CB8AC3E}">
        <p14:creationId xmlns:p14="http://schemas.microsoft.com/office/powerpoint/2010/main" val="149669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solidFill>
                  <a:srgbClr val="000000"/>
                </a:solidFill>
              </a:rPr>
              <a:t>The views of children and young people (CYP) and families must be at the centre of how we plan effective support for CYP with special educational needs and/or disabilities (SEND). </a:t>
            </a:r>
            <a:endParaRPr lang="en-US" dirty="0"/>
          </a:p>
          <a:p>
            <a:endParaRPr lang="en-GB" dirty="0"/>
          </a:p>
          <a:p>
            <a:r>
              <a:rPr lang="en-GB" dirty="0">
                <a:solidFill>
                  <a:srgbClr val="000000"/>
                </a:solidFill>
              </a:rPr>
              <a:t>Coproduction - This means working together and communicating as equals, understanding and valuing one another’s unique insights and expertise to create a plan to bring about positive change.</a:t>
            </a:r>
            <a:endParaRPr lang="en-GB" dirty="0"/>
          </a:p>
          <a:p>
            <a:endParaRPr lang="en-GB" dirty="0"/>
          </a:p>
        </p:txBody>
      </p:sp>
    </p:spTree>
    <p:extLst>
      <p:ext uri="{BB962C8B-B14F-4D97-AF65-F5344CB8AC3E}">
        <p14:creationId xmlns:p14="http://schemas.microsoft.com/office/powerpoint/2010/main" val="3539045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pPr>
            <a:r>
              <a:rPr lang="en-GB" sz="1200" b="1" dirty="0">
                <a:latin typeface="Arial" panose="020B0604020202020204" pitchFamily="34" charset="0"/>
                <a:cs typeface="Arial" panose="020B0604020202020204" pitchFamily="34" charset="0"/>
              </a:rPr>
              <a:t>Universal provision </a:t>
            </a:r>
          </a:p>
          <a:p>
            <a:pPr>
              <a:lnSpc>
                <a:spcPct val="150000"/>
              </a:lnSpc>
            </a:pPr>
            <a:r>
              <a:rPr lang="en-GB" sz="1200" dirty="0">
                <a:latin typeface="Arial" panose="020B0604020202020204" pitchFamily="34" charset="0"/>
                <a:cs typeface="Arial" panose="020B0604020202020204" pitchFamily="34" charset="0"/>
              </a:rPr>
              <a:t>This is the provision available to all children and young people. It forms the foundation for all other provision or support in settings and comprises high-quality teaching that is made available to all. When there is a comprehensive universal offer of inclusive provision, most children will have their learning needs well met. This will reduce demand for more targeted intervention and provision. </a:t>
            </a:r>
          </a:p>
          <a:p>
            <a:pPr>
              <a:lnSpc>
                <a:spcPct val="150000"/>
              </a:lnSpc>
            </a:pPr>
            <a:endParaRPr lang="en-GB" sz="1200" dirty="0">
              <a:latin typeface="Arial" panose="020B0604020202020204" pitchFamily="34" charset="0"/>
              <a:cs typeface="Arial" panose="020B0604020202020204" pitchFamily="34" charset="0"/>
            </a:endParaRPr>
          </a:p>
          <a:p>
            <a:pPr>
              <a:lnSpc>
                <a:spcPct val="150000"/>
              </a:lnSpc>
            </a:pPr>
            <a:r>
              <a:rPr lang="en-GB" sz="1200" dirty="0">
                <a:latin typeface="Arial" panose="020B0604020202020204" pitchFamily="34" charset="0"/>
                <a:cs typeface="Arial" panose="020B0604020202020204" pitchFamily="34" charset="0"/>
              </a:rPr>
              <a:t>“Universal provision is based on inclusive approaches to teaching and learning which benefit all children but are essential for those with SEND. Reasonable adjustments for individual needs are made to ensure settings are, for example, dyslexia-friendly, communication-supportive and adaptive for any sensory and physical needs that pupils may have.” (Supporting SEN, Universal Provision </a:t>
            </a:r>
            <a:r>
              <a:rPr lang="en-GB" sz="1200" dirty="0" err="1">
                <a:latin typeface="Arial" panose="020B0604020202020204" pitchFamily="34" charset="0"/>
                <a:cs typeface="Arial" panose="020B0604020202020204" pitchFamily="34" charset="0"/>
              </a:rPr>
              <a:t>nasen</a:t>
            </a:r>
            <a:r>
              <a:rPr lang="en-GB" sz="1200" dirty="0">
                <a:latin typeface="Arial" panose="020B0604020202020204" pitchFamily="34" charset="0"/>
                <a:cs typeface="Arial" panose="020B0604020202020204" pitchFamily="34" charset="0"/>
              </a:rPr>
              <a:t>, 2020). </a:t>
            </a:r>
          </a:p>
          <a:p>
            <a:pPr>
              <a:lnSpc>
                <a:spcPct val="150000"/>
              </a:lnSpc>
            </a:pPr>
            <a:endParaRPr lang="en-GB" sz="1200" dirty="0">
              <a:latin typeface="Arial" panose="020B0604020202020204" pitchFamily="34" charset="0"/>
              <a:cs typeface="Arial" panose="020B0604020202020204" pitchFamily="34" charset="0"/>
            </a:endParaRPr>
          </a:p>
          <a:p>
            <a:pPr>
              <a:lnSpc>
                <a:spcPct val="150000"/>
              </a:lnSpc>
            </a:pPr>
            <a:r>
              <a:rPr lang="en-GB" sz="1200" b="1" dirty="0">
                <a:latin typeface="Arial" panose="020B0604020202020204" pitchFamily="34" charset="0"/>
                <a:cs typeface="Arial" panose="020B0604020202020204" pitchFamily="34" charset="0"/>
              </a:rPr>
              <a:t>Targeted provision </a:t>
            </a:r>
          </a:p>
          <a:p>
            <a:pPr>
              <a:lnSpc>
                <a:spcPct val="150000"/>
              </a:lnSpc>
            </a:pPr>
            <a:r>
              <a:rPr lang="en-GB" sz="1200" dirty="0">
                <a:latin typeface="Arial" panose="020B0604020202020204" pitchFamily="34" charset="0"/>
                <a:cs typeface="Arial" panose="020B0604020202020204" pitchFamily="34" charset="0"/>
              </a:rPr>
              <a:t>Even when high-quality universal provision is in place, additional support or targeted provision will be required for some children to support them to make progress. This may include small group or one-to-one support using evidenced-based interventions, for example, from 'What works?' Whole School SEND or the Education Endowment Foundation (EEF). </a:t>
            </a:r>
          </a:p>
          <a:p>
            <a:pPr>
              <a:lnSpc>
                <a:spcPct val="150000"/>
              </a:lnSpc>
            </a:pPr>
            <a:endParaRPr lang="en-GB" sz="1200" b="1" dirty="0">
              <a:latin typeface="Arial" panose="020B0604020202020204" pitchFamily="34" charset="0"/>
              <a:cs typeface="Arial" panose="020B0604020202020204" pitchFamily="34" charset="0"/>
            </a:endParaRPr>
          </a:p>
          <a:p>
            <a:pPr>
              <a:lnSpc>
                <a:spcPct val="150000"/>
              </a:lnSpc>
            </a:pPr>
            <a:r>
              <a:rPr lang="en-GB" sz="1200" b="1" dirty="0">
                <a:latin typeface="Arial" panose="020B0604020202020204" pitchFamily="34" charset="0"/>
                <a:cs typeface="Arial" panose="020B0604020202020204" pitchFamily="34" charset="0"/>
              </a:rPr>
              <a:t>Enhanced provision </a:t>
            </a:r>
          </a:p>
          <a:p>
            <a:pPr>
              <a:lnSpc>
                <a:spcPct val="150000"/>
              </a:lnSpc>
            </a:pPr>
            <a:endParaRPr lang="en-GB" sz="1200" b="1" dirty="0">
              <a:latin typeface="Arial" panose="020B0604020202020204" pitchFamily="34" charset="0"/>
              <a:cs typeface="Arial" panose="020B0604020202020204" pitchFamily="34" charset="0"/>
            </a:endParaRPr>
          </a:p>
          <a:p>
            <a:pPr>
              <a:lnSpc>
                <a:spcPct val="150000"/>
              </a:lnSpc>
            </a:pPr>
            <a:r>
              <a:rPr lang="en-GB" sz="1200" dirty="0">
                <a:latin typeface="Arial" panose="020B0604020202020204" pitchFamily="34" charset="0"/>
                <a:cs typeface="Arial" panose="020B0604020202020204" pitchFamily="34" charset="0"/>
              </a:rPr>
              <a:t>For a few CYP, personalised and bespoke support may be required to meet their needs in addition to what is offered through universal and targeted provision. </a:t>
            </a:r>
          </a:p>
          <a:p>
            <a:endParaRPr lang="en-GB" dirty="0"/>
          </a:p>
        </p:txBody>
      </p:sp>
    </p:spTree>
    <p:extLst>
      <p:ext uri="{BB962C8B-B14F-4D97-AF65-F5344CB8AC3E}">
        <p14:creationId xmlns:p14="http://schemas.microsoft.com/office/powerpoint/2010/main" val="107382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pPr>
            <a:r>
              <a:rPr lang="en-GB" sz="1400" dirty="0">
                <a:latin typeface="Arial" panose="020B0604020202020204" pitchFamily="34" charset="0"/>
                <a:cs typeface="Arial" panose="020B0604020202020204" pitchFamily="34" charset="0"/>
              </a:rPr>
              <a:t>The Provision expected at SEN support (</a:t>
            </a:r>
            <a:r>
              <a:rPr lang="en-GB" sz="1400" dirty="0" err="1">
                <a:latin typeface="Arial" panose="020B0604020202020204" pitchFamily="34" charset="0"/>
                <a:cs typeface="Arial" panose="020B0604020202020204" pitchFamily="34" charset="0"/>
              </a:rPr>
              <a:t>PEaSS</a:t>
            </a:r>
            <a:r>
              <a:rPr lang="en-GB" sz="1400" dirty="0">
                <a:latin typeface="Arial" panose="020B0604020202020204" pitchFamily="34" charset="0"/>
                <a:cs typeface="Arial" panose="020B0604020202020204" pitchFamily="34" charset="0"/>
              </a:rPr>
              <a:t>)  contains a huge range of universal level support, from whole setting best practice to suggested strategies for SEN support in the classroom. This can be used, in collaboration with the child or young person and their family, to plan for the most appropriate level of adaptive teaching approaches that can support the child or young person during lessons or social time activities. </a:t>
            </a:r>
          </a:p>
        </p:txBody>
      </p:sp>
    </p:spTree>
    <p:extLst>
      <p:ext uri="{BB962C8B-B14F-4D97-AF65-F5344CB8AC3E}">
        <p14:creationId xmlns:p14="http://schemas.microsoft.com/office/powerpoint/2010/main" val="811167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pPr>
            <a:r>
              <a:rPr lang="en-GB" sz="1400" dirty="0">
                <a:solidFill>
                  <a:srgbClr val="000000"/>
                </a:solidFill>
                <a:latin typeface="Arial"/>
                <a:ea typeface="Calibri"/>
                <a:cs typeface="Arial"/>
              </a:rPr>
              <a:t>We asked Norfolk SEND Youth Forum (a group of young people with SEND 11-25) about how they want to be supported. As always, their insights were brilliant. </a:t>
            </a:r>
          </a:p>
        </p:txBody>
      </p:sp>
    </p:spTree>
    <p:extLst>
      <p:ext uri="{BB962C8B-B14F-4D97-AF65-F5344CB8AC3E}">
        <p14:creationId xmlns:p14="http://schemas.microsoft.com/office/powerpoint/2010/main" val="363728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50000"/>
              </a:lnSpc>
              <a:buFont typeface="Arial"/>
              <a:buNone/>
            </a:pPr>
            <a:r>
              <a:rPr lang="en-GB" sz="1400" dirty="0">
                <a:solidFill>
                  <a:srgbClr val="000000"/>
                </a:solidFill>
                <a:latin typeface="Arial"/>
                <a:ea typeface="Calibri"/>
                <a:cs typeface="Arial"/>
              </a:rPr>
              <a:t>Their key message was the importance of people REALLY listening to them – finding out what works best for them as a unique individual.</a:t>
            </a:r>
            <a:endParaRPr lang="en-US" dirty="0"/>
          </a:p>
          <a:p>
            <a:pPr marL="0" indent="0">
              <a:lnSpc>
                <a:spcPct val="150000"/>
              </a:lnSpc>
              <a:buFont typeface="Arial"/>
              <a:buNone/>
            </a:pPr>
            <a:r>
              <a:rPr lang="en-GB" sz="1400" dirty="0">
                <a:solidFill>
                  <a:srgbClr val="000000"/>
                </a:solidFill>
                <a:latin typeface="Arial"/>
                <a:ea typeface="Calibri"/>
                <a:cs typeface="Arial"/>
              </a:rPr>
              <a:t>Also important to ensure CYP are aware what kinds of support are available to them – adults can then support them to try out different things and find out what works best for them (rather than adults making assumptions about what will work best!)</a:t>
            </a:r>
          </a:p>
          <a:p>
            <a:pPr marL="285750" indent="-285750">
              <a:lnSpc>
                <a:spcPct val="150000"/>
              </a:lnSpc>
              <a:buFont typeface="Arial"/>
              <a:buChar char="•"/>
            </a:pPr>
            <a:endParaRPr lang="en-GB" sz="1400" dirty="0">
              <a:solidFill>
                <a:srgbClr val="000000"/>
              </a:solidFill>
              <a:latin typeface="Arial"/>
              <a:ea typeface="Calibri"/>
              <a:cs typeface="Arial"/>
            </a:endParaRPr>
          </a:p>
          <a:p>
            <a:pPr>
              <a:lnSpc>
                <a:spcPct val="150000"/>
              </a:lnSpc>
            </a:pPr>
            <a:endParaRPr lang="en-GB" sz="1400" dirty="0">
              <a:solidFill>
                <a:srgbClr val="000000"/>
              </a:solidFill>
              <a:latin typeface="Arial"/>
              <a:ea typeface="Calibri"/>
              <a:cs typeface="Arial"/>
            </a:endParaRPr>
          </a:p>
        </p:txBody>
      </p:sp>
    </p:spTree>
    <p:extLst>
      <p:ext uri="{BB962C8B-B14F-4D97-AF65-F5344CB8AC3E}">
        <p14:creationId xmlns:p14="http://schemas.microsoft.com/office/powerpoint/2010/main" val="1748964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universal level of support may not specifically designed to support children and young people with SEND alone but all CYPs, however having inclusive practices, high quality adaptive teaching and reasonable adjustments at the core of all the settings activity children and young people with SEND will benefit from this culture and ethos.
The list of support that is on offer at this universal level is vast and on screen we can see a few examples of ways in which setting can support their children and young people with SEND to flourish both inside and outside the classroom.
When a setting has a solid universal offer the need for higher levels of support and intervention, in many cases may be reduced, would fall into this universal level of support.
It is important to consider these approaches for children and young people with SEND and that these are clearly articulated to all the adults in the setting who work with that child or young person to ensure that the experience throughout the school day Is consistent.</a:t>
            </a:r>
          </a:p>
        </p:txBody>
      </p:sp>
    </p:spTree>
    <p:extLst>
      <p:ext uri="{BB962C8B-B14F-4D97-AF65-F5344CB8AC3E}">
        <p14:creationId xmlns:p14="http://schemas.microsoft.com/office/powerpoint/2010/main" val="1634699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At the targeted level of support the CYP is accessing support that is additional to and different from their peers, and at this stage should be on the setting’s SEND register.</a:t>
            </a:r>
          </a:p>
          <a:p>
            <a:endParaRPr lang="en-GB" dirty="0"/>
          </a:p>
          <a:p>
            <a:r>
              <a:rPr lang="en-GB" dirty="0"/>
              <a:t>Any targeted support should be clearly linked to outcomes sought by the CYP, their family and school and linked to a SMART outcome, this answers the questions </a:t>
            </a:r>
          </a:p>
          <a:p>
            <a:endParaRPr lang="en-GB" dirty="0"/>
          </a:p>
          <a:p>
            <a:r>
              <a:rPr lang="en-GB" dirty="0"/>
              <a:t>Who is the target for</a:t>
            </a:r>
          </a:p>
          <a:p>
            <a:r>
              <a:rPr lang="en-GB" dirty="0"/>
              <a:t>What do they need to be able to do</a:t>
            </a:r>
          </a:p>
          <a:p>
            <a:r>
              <a:rPr lang="en-GB" dirty="0"/>
              <a:t>When should they be able to do it</a:t>
            </a:r>
          </a:p>
          <a:p>
            <a:r>
              <a:rPr lang="en-GB" dirty="0"/>
              <a:t>How will they be supported to achieve this.</a:t>
            </a:r>
          </a:p>
          <a:p>
            <a:endParaRPr lang="en-GB" dirty="0"/>
          </a:p>
          <a:p>
            <a:r>
              <a:rPr lang="en-GB" dirty="0"/>
              <a:t>In terms of intervention, both NASEN and EEF have a range of research about the effectiveness of different types of interventions. The EEF also has research data outlining that support through time limited interventions delivered by TAs has more impact than a TA supporting in the classroom (5 months progress compared to 0 months progress for in class support)</a:t>
            </a:r>
          </a:p>
        </p:txBody>
      </p:sp>
    </p:spTree>
    <p:extLst>
      <p:ext uri="{BB962C8B-B14F-4D97-AF65-F5344CB8AC3E}">
        <p14:creationId xmlns:p14="http://schemas.microsoft.com/office/powerpoint/2010/main" val="291777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552D5-4902-40F8-BEF1-6A7E3DB298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610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Enhanced provision is the top of the tier of support, and usually, although not always, the CYPs accessing support in a mainstream school in this area will have an EHCP.</a:t>
            </a:r>
          </a:p>
          <a:p>
            <a:endParaRPr lang="en-GB" dirty="0"/>
          </a:p>
          <a:p>
            <a:r>
              <a:rPr lang="en-GB" dirty="0"/>
              <a:t>Provision here, just like at the targeted level should be evidence informed and based on professional reports or a CYPs EHCP, such as Educational Psychologists, specialist teachers or health practitioners. For the majority of these CYP it is not about a 1:1 TA in the classroom, rather the range of support being offered and the expertise of these delivering that provision, such as therapeutic support, which a setting may wish to commission for the CYP.</a:t>
            </a:r>
          </a:p>
        </p:txBody>
      </p:sp>
    </p:spTree>
    <p:extLst>
      <p:ext uri="{BB962C8B-B14F-4D97-AF65-F5344CB8AC3E}">
        <p14:creationId xmlns:p14="http://schemas.microsoft.com/office/powerpoint/2010/main" val="112471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It is important for everybody who works with the child or young  person and their family understands what support and provision is being put in place to work towards the child or young person's individual outcomes.
This is best done through an SEN support plan, settings may call these something different, such as learning plan, individual education plan or something else.
The SEN support plan should communicate clearly what support is in place at each part of the graduated approach.
This could include support that the teacher or teaching assistant put in place during classroom activities, it might be more targeted intervention such as sensory circuits, reading interventions or a social communication group, for a smaller number of children and young people they require a more enhanced level of support which would be very specific to their set of presenting needs.
The SEN  support plan should be drawn up between the family, the child or young person and the school. In the diagram on the slide, you can see the important information that is needed to ensure that the SEN support plan is robust and detailed enough without being too wordy to ensure that the child or young person's SEN is well supported in the classroom and beyond into the whole school community.</a:t>
            </a:r>
          </a:p>
          <a:p>
            <a:endParaRPr lang="en-GB" dirty="0"/>
          </a:p>
          <a:p>
            <a:r>
              <a:rPr lang="en-GB" b="1" dirty="0"/>
              <a:t>Reasonable adjustments</a:t>
            </a:r>
          </a:p>
          <a:p>
            <a:r>
              <a:rPr lang="en-GB" b="0" dirty="0"/>
              <a:t>This is likely the universal offer and adapting teaching and learning to support the CYP in the classroom</a:t>
            </a:r>
          </a:p>
          <a:p>
            <a:endParaRPr lang="en-GB" b="0" dirty="0"/>
          </a:p>
          <a:p>
            <a:r>
              <a:rPr lang="en-GB" b="1" dirty="0"/>
              <a:t>Quantifiable </a:t>
            </a:r>
          </a:p>
          <a:p>
            <a:r>
              <a:rPr lang="en-GB" b="0" dirty="0"/>
              <a:t>This is the level of  targeted support where the CYP is accessing provision that is additional to and different from their peers, and therefore should be on eh SEND register. </a:t>
            </a:r>
          </a:p>
          <a:p>
            <a:endParaRPr lang="en-GB" dirty="0"/>
          </a:p>
          <a:p>
            <a:r>
              <a:rPr lang="en-GB" b="1" dirty="0"/>
              <a:t>Review- </a:t>
            </a:r>
            <a:r>
              <a:rPr lang="en-GB" b="0" dirty="0"/>
              <a:t>It is at this point that the small steps of progress towards the outcome can be recorded, how has the support and adaptive teaching strategies worked? Do we need to continue with these, or consider alternative options?  As albert Einstein said- “the definition of madness is repeating the same action, over and over, hoping for a different result. </a:t>
            </a:r>
            <a:endParaRPr lang="en-GB" b="1" dirty="0"/>
          </a:p>
        </p:txBody>
      </p:sp>
    </p:spTree>
    <p:extLst>
      <p:ext uri="{BB962C8B-B14F-4D97-AF65-F5344CB8AC3E}">
        <p14:creationId xmlns:p14="http://schemas.microsoft.com/office/powerpoint/2010/main" val="107993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 Specific - clearly state what the goal is - What do you want to achieve? - Why is it important? - How does it link to longer-term outcomes? - Does it build on previous targets? </a:t>
            </a:r>
            <a:endParaRPr lang="en-US" dirty="0"/>
          </a:p>
          <a:p>
            <a:endParaRPr lang="en-GB" dirty="0"/>
          </a:p>
          <a:p>
            <a:r>
              <a:rPr lang="en-GB" dirty="0"/>
              <a:t>• Measurable - clearly identify how progress towards the target will be measured • Quantitively, for example - Standardised score - Reading age - Attendance - Behaviour points - Number of high-frequency words learned • Qualitatively, for example - Observations - CYP class work feedback - Feedback from the CYP, teachers or family </a:t>
            </a:r>
            <a:endParaRPr lang="en-US" dirty="0"/>
          </a:p>
          <a:p>
            <a:endParaRPr lang="en-GB" dirty="0"/>
          </a:p>
          <a:p>
            <a:r>
              <a:rPr lang="en-GB" dirty="0"/>
              <a:t>• Achievable - make sure that you set goals that can realistically be achieved and that build on previous successes or longer-term outcomes - Who needs to support the CYP with the target? - What is the CYPs responsibility in the success of the target? - How can parents/carers support with success? - Are there any material constraints that need to be considered/accounted for? </a:t>
            </a:r>
            <a:br>
              <a:rPr lang="en-GB" dirty="0">
                <a:cs typeface="+mj-lt"/>
              </a:rPr>
            </a:br>
            <a:endParaRPr lang="en-US" dirty="0">
              <a:cs typeface="+mj-lt"/>
            </a:endParaRPr>
          </a:p>
          <a:p>
            <a:r>
              <a:rPr lang="en-GB" dirty="0"/>
              <a:t>• Relevant - set goals that matter to the CYP and their longer-term aspirations - Is this something the CYP recognises the importance of? - Is this a worthwhile target? - Is now the right time for focus on this target? - Are there other factors that should or could be addressed first? </a:t>
            </a:r>
            <a:endParaRPr lang="en-US" dirty="0"/>
          </a:p>
          <a:p>
            <a:endParaRPr lang="en-GB" dirty="0"/>
          </a:p>
          <a:p>
            <a:r>
              <a:rPr lang="en-GB" dirty="0"/>
              <a:t>• Time-bound - set start and end dates to retain focus and build in a review. Any target can be continued or adapted based on the review - When will the target be reviewed? - How often will the associated provision/support be delivered?</a:t>
            </a:r>
            <a:endParaRPr lang="en-US" dirty="0"/>
          </a:p>
        </p:txBody>
      </p:sp>
    </p:spTree>
    <p:extLst>
      <p:ext uri="{BB962C8B-B14F-4D97-AF65-F5344CB8AC3E}">
        <p14:creationId xmlns:p14="http://schemas.microsoft.com/office/powerpoint/2010/main" val="3972705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Cycles of support (APDR), building on each small step of success over time for all CYP to flourish.</a:t>
            </a:r>
          </a:p>
        </p:txBody>
      </p:sp>
    </p:spTree>
    <p:extLst>
      <p:ext uri="{BB962C8B-B14F-4D97-AF65-F5344CB8AC3E}">
        <p14:creationId xmlns:p14="http://schemas.microsoft.com/office/powerpoint/2010/main" val="100321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8128E-F9F3-4300-B527-B0FD9787810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40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552D5-4902-40F8-BEF1-6A7E3DB298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51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552D5-4902-40F8-BEF1-6A7E3DB298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646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8128E-F9F3-4300-B527-B0FD9787810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40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9DA0-B55C-4784-8F18-CB1CD2567E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50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9DA0-B55C-4784-8F18-CB1CD2567E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702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8128E-F9F3-4300-B527-B0FD9787810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512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F1C7E9A4-A5CB-F833-FB62-DE766062BC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4950" y="104360"/>
            <a:ext cx="1377699" cy="923546"/>
          </a:xfrm>
          <a:prstGeom prst="rect">
            <a:avLst/>
          </a:prstGeom>
        </p:spPr>
      </p:pic>
      <p:pic>
        <p:nvPicPr>
          <p:cNvPr id="5" name="Picture 4">
            <a:extLst>
              <a:ext uri="{FF2B5EF4-FFF2-40B4-BE49-F238E27FC236}">
                <a16:creationId xmlns:a16="http://schemas.microsoft.com/office/drawing/2014/main" id="{CA682F3B-2150-044C-262F-BEDD084D49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272" y="5813371"/>
            <a:ext cx="2359146" cy="1044629"/>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E80666-FB37-4B36-9149-507F3B0178E3}" type="datetimeFigureOut">
              <a:rPr lang="en-US" smtClean="0">
                <a:solidFill>
                  <a:prstClr val="white"/>
                </a:solidFill>
              </a:rPr>
              <a:pPr/>
              <a:t>6/5/2024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7E63A33-8271-4DD0-9C48-789913D7C115}"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529226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8E80666-FB37-4B36-9149-507F3B0178E3}" type="datetimeFigureOut">
              <a:rPr lang="en-US" smtClean="0">
                <a:solidFill>
                  <a:prstClr val="black"/>
                </a:solidFill>
              </a:rPr>
              <a:pPr/>
              <a:t>6/5/2024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7E63A33-8271-4DD0-9C48-789913D7C11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4513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E80666-FB37-4B36-9149-507F3B0178E3}" type="datetimeFigureOut">
              <a:rPr lang="en-US" smtClean="0">
                <a:solidFill>
                  <a:prstClr val="white"/>
                </a:solidFill>
              </a:rPr>
              <a:pPr/>
              <a:t>6/5/2024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D7E63A33-8271-4DD0-9C48-789913D7C115}"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746769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solidFill>
                  <a:prstClr val="black"/>
                </a:solidFill>
              </a:rPr>
              <a:pPr/>
              <a:t>6/5/2024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7E63A33-8271-4DD0-9C48-789913D7C11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38195555"/>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28E80666-FB37-4B36-9149-507F3B0178E3}" type="datetimeFigureOut">
              <a:rPr lang="en-US" smtClean="0">
                <a:solidFill>
                  <a:prstClr val="black"/>
                </a:solidFill>
              </a:rPr>
              <a:pPr/>
              <a:t>6/5/2024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7E63A33-8271-4DD0-9C48-789913D7C11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3580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8E80666-FB37-4B36-9149-507F3B0178E3}" type="datetimeFigureOut">
              <a:rPr lang="en-US" smtClean="0">
                <a:solidFill>
                  <a:prstClr val="white"/>
                </a:solidFill>
              </a:rPr>
              <a:pPr/>
              <a:t>6/5/2024</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7E63A33-8271-4DD0-9C48-789913D7C115}"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669456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solidFill>
              </a:rPr>
              <a:pPr/>
              <a:t>6/5/2024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706715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solidFill>
              </a:rPr>
              <a:pPr/>
              <a:t>6/5/2024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981883"/>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logo with colorful letters&#10;&#10;Description automatically generated with medium confidence">
            <a:extLst>
              <a:ext uri="{FF2B5EF4-FFF2-40B4-BE49-F238E27FC236}">
                <a16:creationId xmlns:a16="http://schemas.microsoft.com/office/drawing/2014/main" id="{263F8110-8648-C21A-259B-9004B8BDA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57" y="5744360"/>
            <a:ext cx="2359146" cy="1044629"/>
          </a:xfrm>
          <a:prstGeom prst="rect">
            <a:avLst/>
          </a:prstGeom>
        </p:spPr>
      </p:pic>
      <p:pic>
        <p:nvPicPr>
          <p:cNvPr id="5" name="Picture 4" descr="A logo with a person in the middle&#10;&#10;Description automatically generated">
            <a:extLst>
              <a:ext uri="{FF2B5EF4-FFF2-40B4-BE49-F238E27FC236}">
                <a16:creationId xmlns:a16="http://schemas.microsoft.com/office/drawing/2014/main" id="{1567C040-FCAC-3405-A1D3-2F12551267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951" y="103257"/>
            <a:ext cx="1377699" cy="923546"/>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atin typeface="Arial" panose="020B0604020202020204" pitchFamily="34" charset="0"/>
                <a:cs typeface="Arial" panose="020B0604020202020204" pitchFamily="34" charset="0"/>
              </a:defRPr>
            </a:lvl1pPr>
            <a:lvl2pPr marL="718457" indent="-261257">
              <a:defRPr sz="3200">
                <a:latin typeface="Arial" panose="020B0604020202020204" pitchFamily="34" charset="0"/>
                <a:cs typeface="Arial" panose="020B0604020202020204" pitchFamily="34" charset="0"/>
              </a:defRPr>
            </a:lvl2pPr>
            <a:lvl3pPr marL="1219200" indent="-304800">
              <a:defRPr sz="3200">
                <a:latin typeface="Arial" panose="020B0604020202020204" pitchFamily="34" charset="0"/>
                <a:cs typeface="Arial" panose="020B0604020202020204" pitchFamily="34" charset="0"/>
              </a:defRPr>
            </a:lvl3pPr>
            <a:lvl4pPr marL="1737360" indent="-365760">
              <a:defRPr sz="3200">
                <a:latin typeface="Arial" panose="020B0604020202020204" pitchFamily="34" charset="0"/>
                <a:cs typeface="Arial" panose="020B0604020202020204" pitchFamily="34" charset="0"/>
              </a:defRPr>
            </a:lvl4pPr>
            <a:lvl5pPr marL="2194560" indent="-365760">
              <a:defRPr sz="3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logo with colorful letters&#10;&#10;Description automatically generated with medium confidence">
            <a:extLst>
              <a:ext uri="{FF2B5EF4-FFF2-40B4-BE49-F238E27FC236}">
                <a16:creationId xmlns:a16="http://schemas.microsoft.com/office/drawing/2014/main" id="{26037FA7-7569-8F45-3BD9-2EC8CE55A8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654" y="5804745"/>
            <a:ext cx="2359146" cy="1044629"/>
          </a:xfrm>
          <a:prstGeom prst="rect">
            <a:avLst/>
          </a:prstGeom>
        </p:spPr>
      </p:pic>
      <p:pic>
        <p:nvPicPr>
          <p:cNvPr id="5" name="Picture 4" descr="A logo with a person in the middle&#10;&#10;Description automatically generated">
            <a:extLst>
              <a:ext uri="{FF2B5EF4-FFF2-40B4-BE49-F238E27FC236}">
                <a16:creationId xmlns:a16="http://schemas.microsoft.com/office/drawing/2014/main" id="{B74588EE-53B6-6C6D-B0F2-F7CFF0ADEE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8275" y="73404"/>
            <a:ext cx="1377699" cy="923546"/>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lvl1pPr>
              <a:defRPr>
                <a:latin typeface="Arial" panose="020B0604020202020204" pitchFamily="34" charset="0"/>
                <a:cs typeface="Arial" panose="020B0604020202020204" pitchFamily="34" charset="0"/>
              </a:defRPr>
            </a:lvl1p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atin typeface="Arial" panose="020B0604020202020204" pitchFamily="34" charset="0"/>
                <a:cs typeface="Arial" panose="020B0604020202020204" pitchFamily="34" charset="0"/>
              </a:defRPr>
            </a:lvl1pPr>
            <a:lvl2pPr marL="0" indent="0">
              <a:buSzTx/>
              <a:buFontTx/>
              <a:buNone/>
              <a:defRPr sz="1600">
                <a:latin typeface="Arial" panose="020B0604020202020204" pitchFamily="34" charset="0"/>
                <a:cs typeface="Arial" panose="020B0604020202020204" pitchFamily="34" charset="0"/>
              </a:defRPr>
            </a:lvl2pPr>
            <a:lvl3pPr marL="0" indent="0">
              <a:buSzTx/>
              <a:buFontTx/>
              <a:buNone/>
              <a:defRPr sz="1600">
                <a:latin typeface="Arial" panose="020B0604020202020204" pitchFamily="34" charset="0"/>
                <a:cs typeface="Arial" panose="020B0604020202020204" pitchFamily="34" charset="0"/>
              </a:defRPr>
            </a:lvl3pPr>
            <a:lvl4pPr marL="0" indent="0">
              <a:buSzTx/>
              <a:buFontTx/>
              <a:buNone/>
              <a:defRPr sz="1600">
                <a:latin typeface="Arial" panose="020B0604020202020204" pitchFamily="34" charset="0"/>
                <a:cs typeface="Arial" panose="020B0604020202020204" pitchFamily="34" charset="0"/>
              </a:defRPr>
            </a:lvl4pPr>
            <a:lvl5pPr marL="0" indent="0">
              <a:buSzTx/>
              <a:buFontTx/>
              <a:buNone/>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logo with colorful letters&#10;&#10;Description automatically generated with medium confidence">
            <a:extLst>
              <a:ext uri="{FF2B5EF4-FFF2-40B4-BE49-F238E27FC236}">
                <a16:creationId xmlns:a16="http://schemas.microsoft.com/office/drawing/2014/main" id="{998CB4ED-37F4-E20C-7792-A5054E5394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52" y="5868988"/>
            <a:ext cx="2359146" cy="1044629"/>
          </a:xfrm>
          <a:prstGeom prst="rect">
            <a:avLst/>
          </a:prstGeom>
        </p:spPr>
      </p:pic>
      <p:pic>
        <p:nvPicPr>
          <p:cNvPr id="5" name="Picture 4" descr="A logo with a person in the middle&#10;&#10;Description automatically generated">
            <a:extLst>
              <a:ext uri="{FF2B5EF4-FFF2-40B4-BE49-F238E27FC236}">
                <a16:creationId xmlns:a16="http://schemas.microsoft.com/office/drawing/2014/main" id="{93E7912C-C991-7EA0-B59A-2C30E00643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8275" y="73404"/>
            <a:ext cx="1377699" cy="923546"/>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logo with colorful letters&#10;&#10;Description automatically generated with medium confidence">
            <a:extLst>
              <a:ext uri="{FF2B5EF4-FFF2-40B4-BE49-F238E27FC236}">
                <a16:creationId xmlns:a16="http://schemas.microsoft.com/office/drawing/2014/main" id="{28BB211F-D958-53DA-7944-1614BAA5F7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32" y="5892447"/>
            <a:ext cx="2359146" cy="1044629"/>
          </a:xfrm>
          <a:prstGeom prst="rect">
            <a:avLst/>
          </a:prstGeom>
        </p:spPr>
      </p:pic>
      <p:pic>
        <p:nvPicPr>
          <p:cNvPr id="7" name="Picture 6" descr="A logo with a person in the middle&#10;&#10;Description automatically generated">
            <a:extLst>
              <a:ext uri="{FF2B5EF4-FFF2-40B4-BE49-F238E27FC236}">
                <a16:creationId xmlns:a16="http://schemas.microsoft.com/office/drawing/2014/main" id="{0C535D70-71A0-2A23-6D44-D1541561C6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29648" y="104360"/>
            <a:ext cx="1377699" cy="923546"/>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logo with colorful letters&#10;&#10;Description automatically generated with medium confidence">
            <a:extLst>
              <a:ext uri="{FF2B5EF4-FFF2-40B4-BE49-F238E27FC236}">
                <a16:creationId xmlns:a16="http://schemas.microsoft.com/office/drawing/2014/main" id="{358103C6-DBDE-1AF9-AC88-2BCCF728B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2854" y="0"/>
            <a:ext cx="2359146" cy="1044629"/>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8E80666-FB37-4B36-9149-507F3B0178E3}" type="datetimeFigureOut">
              <a:rPr lang="en-US" smtClean="0"/>
              <a:pPr/>
              <a:t>6/5/2024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7E63A33-8271-4DD0-9C48-789913D7C115}" type="slidenum">
              <a:rPr lang="en-US" smtClean="0"/>
              <a:pPr/>
              <a:t>‹#›</a:t>
            </a:fld>
            <a:endParaRPr lang="en-US"/>
          </a:p>
        </p:txBody>
      </p:sp>
    </p:spTree>
    <p:extLst>
      <p:ext uri="{BB962C8B-B14F-4D97-AF65-F5344CB8AC3E}">
        <p14:creationId xmlns:p14="http://schemas.microsoft.com/office/powerpoint/2010/main" val="238359903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solidFill>
              </a:rPr>
              <a:pPr/>
              <a:t>6/5/2024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19887286"/>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white"/>
                </a:solidFill>
              </a:rPr>
              <a:pPr/>
              <a:t>6/5/2024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837401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28E80666-FB37-4B36-9149-507F3B0178E3}" type="datetimeFigureOut">
              <a:rPr lang="en-US" smtClean="0">
                <a:solidFill>
                  <a:prstClr val="black"/>
                </a:solidFill>
              </a:rPr>
              <a:pPr/>
              <a:t>6/5/2024</a:t>
            </a:fld>
            <a:endParaRPr lang="en-US" dirty="0">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D7E63A33-8271-4DD0-9C48-789913D7C11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647279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jpg"/><Relationship Id="rId1" Type="http://schemas.openxmlformats.org/officeDocument/2006/relationships/slideLayout" Target="../slideLayouts/slideLayout8.xml"/><Relationship Id="rId5" Type="http://schemas.openxmlformats.org/officeDocument/2006/relationships/image" Target="../media/image39.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8.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0.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5.jpeg"/><Relationship Id="rId11" Type="http://schemas.openxmlformats.org/officeDocument/2006/relationships/image" Target="../media/image23.jpeg"/><Relationship Id="rId5" Type="http://schemas.openxmlformats.org/officeDocument/2006/relationships/image" Target="../media/image54.jpeg"/><Relationship Id="rId10" Type="http://schemas.openxmlformats.org/officeDocument/2006/relationships/image" Target="../media/image5.png"/><Relationship Id="rId4" Type="http://schemas.openxmlformats.org/officeDocument/2006/relationships/image" Target="../media/image53.jpeg"/><Relationship Id="rId9"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1.jpeg"/><Relationship Id="rId7"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4.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hyperlink" Target="http://www.3dtoy.shop/" TargetMode="External"/><Relationship Id="rId5" Type="http://schemas.openxmlformats.org/officeDocument/2006/relationships/image" Target="../media/image73.pn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6.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buttonybear.com/" TargetMode="External"/><Relationship Id="rId5" Type="http://schemas.openxmlformats.org/officeDocument/2006/relationships/image" Target="../media/image75.jpeg"/><Relationship Id="rId4" Type="http://schemas.openxmlformats.org/officeDocument/2006/relationships/hyperlink" Target="https://livingpaintings.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5.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NorfolkPortageService" TargetMode="External"/><Relationship Id="rId1" Type="http://schemas.openxmlformats.org/officeDocument/2006/relationships/slideLayout" Target="../slideLayouts/slideLayout8.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xMh8-ouEiGc"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3.xml"/><Relationship Id="rId1" Type="http://schemas.openxmlformats.org/officeDocument/2006/relationships/video" Target="https://www.youtube.com/embed/xMh8-ouEiGc" TargetMode="External"/><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4.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3uwe9Rnbi-E?feature=oembed" TargetMode="Externa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www.schools.norfolk.gov.uk/article/29772/Provision-expected-at-SEN-support-PEaS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96.sv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0C07-9215-42DA-BA0C-0956610DEE5D}"/>
              </a:ext>
            </a:extLst>
          </p:cNvPr>
          <p:cNvSpPr>
            <a:spLocks noGrp="1"/>
          </p:cNvSpPr>
          <p:nvPr>
            <p:ph type="title"/>
          </p:nvPr>
        </p:nvSpPr>
        <p:spPr>
          <a:xfrm>
            <a:off x="392502" y="652672"/>
            <a:ext cx="10515600" cy="1325563"/>
          </a:xfrm>
        </p:spPr>
        <p:txBody>
          <a:bodyPr>
            <a:normAutofit fontScale="90000"/>
          </a:bodyPr>
          <a:lstStyle/>
          <a:p>
            <a:r>
              <a:rPr lang="en-GB">
                <a:solidFill>
                  <a:srgbClr val="002060"/>
                </a:solidFill>
                <a:latin typeface="Arial"/>
                <a:cs typeface="Arial"/>
              </a:rPr>
              <a:t>Adapting teaching and learning for children and young people with special educational needs</a:t>
            </a:r>
            <a:endParaRPr lang="en-US">
              <a:solidFill>
                <a:srgbClr val="002060"/>
              </a:solidFill>
              <a:latin typeface="Arial"/>
              <a:cs typeface="Arial"/>
            </a:endParaRPr>
          </a:p>
        </p:txBody>
      </p:sp>
      <p:sp>
        <p:nvSpPr>
          <p:cNvPr id="3" name="TextBox 2">
            <a:extLst>
              <a:ext uri="{FF2B5EF4-FFF2-40B4-BE49-F238E27FC236}">
                <a16:creationId xmlns:a16="http://schemas.microsoft.com/office/drawing/2014/main" id="{0AD31406-5380-EA2E-FE09-F58C5BAB6B7C}"/>
              </a:ext>
            </a:extLst>
          </p:cNvPr>
          <p:cNvSpPr txBox="1"/>
          <p:nvPr/>
        </p:nvSpPr>
        <p:spPr>
          <a:xfrm>
            <a:off x="1367765" y="2713806"/>
            <a:ext cx="9923891" cy="2954651"/>
          </a:xfrm>
          <a:prstGeom prst="rect">
            <a:avLst/>
          </a:prstGeom>
          <a:no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b="1">
                <a:solidFill>
                  <a:schemeClr val="accent5">
                    <a:lumMod val="50000"/>
                  </a:schemeClr>
                </a:solidFill>
                <a:latin typeface="Arial"/>
              </a:rPr>
              <a:t>Mel Warren, Portage Strategic Coordinator </a:t>
            </a:r>
          </a:p>
          <a:p>
            <a:endParaRPr lang="en-US" sz="2800" b="1">
              <a:solidFill>
                <a:schemeClr val="accent5">
                  <a:lumMod val="50000"/>
                </a:schemeClr>
              </a:solidFill>
              <a:latin typeface="Arial"/>
            </a:endParaRPr>
          </a:p>
          <a:p>
            <a:r>
              <a:rPr lang="en-US" sz="2800" b="1">
                <a:solidFill>
                  <a:schemeClr val="accent5">
                    <a:lumMod val="50000"/>
                  </a:schemeClr>
                </a:solidFill>
                <a:latin typeface="Arial"/>
              </a:rPr>
              <a:t>Suzie Allen, Senior Learning and SEND adviser (Primary) </a:t>
            </a:r>
          </a:p>
          <a:p>
            <a:endParaRPr lang="en-US" sz="2800" b="1">
              <a:solidFill>
                <a:schemeClr val="accent5">
                  <a:lumMod val="50000"/>
                </a:schemeClr>
              </a:solidFill>
              <a:latin typeface="Arial"/>
            </a:endParaRPr>
          </a:p>
          <a:p>
            <a:r>
              <a:rPr lang="en-US" sz="2800" b="1">
                <a:solidFill>
                  <a:schemeClr val="accent5">
                    <a:lumMod val="50000"/>
                  </a:schemeClr>
                </a:solidFill>
                <a:latin typeface="Arial"/>
              </a:rPr>
              <a:t>Anna Harvey, Learning and SEND adviser (Secondary) </a:t>
            </a:r>
          </a:p>
          <a:p>
            <a:endParaRPr lang="en-US" sz="2800" b="1">
              <a:solidFill>
                <a:schemeClr val="accent5">
                  <a:lumMod val="50000"/>
                </a:schemeClr>
              </a:solidFill>
              <a:latin typeface="Arial"/>
            </a:endParaRPr>
          </a:p>
          <a:p>
            <a:endParaRPr lang="en-US">
              <a:solidFill>
                <a:srgbClr val="0070C0"/>
              </a:solidFill>
            </a:endParaRPr>
          </a:p>
        </p:txBody>
      </p:sp>
    </p:spTree>
    <p:extLst>
      <p:ext uri="{BB962C8B-B14F-4D97-AF65-F5344CB8AC3E}">
        <p14:creationId xmlns:p14="http://schemas.microsoft.com/office/powerpoint/2010/main" val="49532829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9536" y="476672"/>
            <a:ext cx="8280920" cy="1080120"/>
          </a:xfrm>
        </p:spPr>
        <p:txBody>
          <a:bodyPr/>
          <a:lstStyle/>
          <a:p>
            <a:pPr algn="ctr"/>
            <a:r>
              <a:rPr lang="en-GB" sz="2800" i="1" dirty="0">
                <a:solidFill>
                  <a:schemeClr val="accent4"/>
                </a:solidFill>
                <a:latin typeface="Lucida Bright" panose="02040602050505020304" pitchFamily="18" charset="0"/>
              </a:rPr>
              <a:t>“It is done at home within the best environment for one-to-one teaching. Everyone is relaxed which makes things so much easier”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36" y="5209222"/>
            <a:ext cx="2438036" cy="138813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454" y="1988841"/>
            <a:ext cx="4842395" cy="3220381"/>
          </a:xfrm>
          <a:prstGeom prst="rect">
            <a:avLst/>
          </a:prstGeom>
          <a:ln>
            <a:noFill/>
          </a:ln>
          <a:effectLst>
            <a:softEdge rad="112500"/>
          </a:effectLst>
        </p:spPr>
      </p:pic>
      <p:sp>
        <p:nvSpPr>
          <p:cNvPr id="5" name="TextBox 4"/>
          <p:cNvSpPr txBox="1"/>
          <p:nvPr/>
        </p:nvSpPr>
        <p:spPr>
          <a:xfrm>
            <a:off x="5245823" y="166410"/>
            <a:ext cx="1718740" cy="369332"/>
          </a:xfrm>
          <a:prstGeom prst="rect">
            <a:avLst/>
          </a:prstGeom>
          <a:noFill/>
        </p:spPr>
        <p:txBody>
          <a:bodyPr wrap="none" rtlCol="0">
            <a:spAutoFit/>
          </a:bodyPr>
          <a:lstStyle/>
          <a:p>
            <a:pPr hangingPunct="1"/>
            <a:r>
              <a:rPr lang="en-GB" b="1" kern="1200" dirty="0">
                <a:solidFill>
                  <a:srgbClr val="474B78"/>
                </a:solidFill>
                <a:latin typeface="Lucida Sans Unicode"/>
                <a:ea typeface="+mn-ea"/>
                <a:cs typeface="+mn-cs"/>
              </a:rPr>
              <a:t>Parent Quote:</a:t>
            </a:r>
          </a:p>
        </p:txBody>
      </p:sp>
      <p:pic>
        <p:nvPicPr>
          <p:cNvPr id="6" name="Picture 2" descr="Norfolk Portage Service logo and straplin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552" y="5469899"/>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EF1C5C5-2A77-42C4-B3C4-8463759E2F8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291403" y="5641269"/>
            <a:ext cx="1022985" cy="1054100"/>
          </a:xfrm>
          <a:prstGeom prst="rect">
            <a:avLst/>
          </a:prstGeom>
        </p:spPr>
      </p:pic>
    </p:spTree>
    <p:extLst>
      <p:ext uri="{BB962C8B-B14F-4D97-AF65-F5344CB8AC3E}">
        <p14:creationId xmlns:p14="http://schemas.microsoft.com/office/powerpoint/2010/main" val="580771708"/>
      </p:ext>
    </p:extLst>
  </p:cSld>
  <p:clrMapOvr>
    <a:masterClrMapping/>
  </p:clrMapOvr>
  <mc:AlternateContent xmlns:mc="http://schemas.openxmlformats.org/markup-compatibility/2006" xmlns:p14="http://schemas.microsoft.com/office/powerpoint/2010/main">
    <mc:Choice Requires="p14">
      <p:transition spd="slow" advClick="0" advTm="7000">
        <p14:flash/>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584" y="476672"/>
            <a:ext cx="7481776" cy="1080120"/>
          </a:xfrm>
        </p:spPr>
        <p:txBody>
          <a:bodyPr/>
          <a:lstStyle/>
          <a:p>
            <a:pPr algn="ctr"/>
            <a:r>
              <a:rPr lang="en-GB" sz="2800" i="1" dirty="0">
                <a:solidFill>
                  <a:schemeClr val="accent4"/>
                </a:solidFill>
                <a:latin typeface="Lucida Bright" panose="02040602050505020304" pitchFamily="18" charset="0"/>
              </a:rPr>
              <a:t>“It has taught me to take things gradually. Before Portage, I expected to see an immediate response to certain things. Now I accept the little things which will add up to succeeding in one big thing later”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36" y="5209222"/>
            <a:ext cx="2438036" cy="1388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0" y="2849096"/>
            <a:ext cx="4592498" cy="3054190"/>
          </a:xfrm>
          <a:prstGeom prst="rect">
            <a:avLst/>
          </a:prstGeom>
          <a:ln>
            <a:noFill/>
          </a:ln>
          <a:effectLst>
            <a:softEdge rad="112500"/>
          </a:effectLst>
        </p:spPr>
      </p:pic>
      <p:sp>
        <p:nvSpPr>
          <p:cNvPr id="5" name="TextBox 4"/>
          <p:cNvSpPr txBox="1"/>
          <p:nvPr/>
        </p:nvSpPr>
        <p:spPr>
          <a:xfrm>
            <a:off x="5245823" y="166410"/>
            <a:ext cx="1718740" cy="369332"/>
          </a:xfrm>
          <a:prstGeom prst="rect">
            <a:avLst/>
          </a:prstGeom>
          <a:noFill/>
        </p:spPr>
        <p:txBody>
          <a:bodyPr wrap="none" rtlCol="0">
            <a:spAutoFit/>
          </a:bodyPr>
          <a:lstStyle/>
          <a:p>
            <a:pPr hangingPunct="1"/>
            <a:r>
              <a:rPr lang="en-GB" b="1" kern="1200" dirty="0">
                <a:solidFill>
                  <a:srgbClr val="474B78"/>
                </a:solidFill>
                <a:latin typeface="Lucida Sans Unicode"/>
                <a:ea typeface="+mn-ea"/>
                <a:cs typeface="+mn-cs"/>
              </a:rPr>
              <a:t>Parent Quote:</a:t>
            </a:r>
          </a:p>
        </p:txBody>
      </p:sp>
      <p:pic>
        <p:nvPicPr>
          <p:cNvPr id="7" name="Picture 2" descr="Norfolk Portage Service logo and straplin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544" y="5805265"/>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5637AEA-D5A2-4C47-AA29-C04DF310AEF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261241" y="5723269"/>
            <a:ext cx="1022985" cy="1054100"/>
          </a:xfrm>
          <a:prstGeom prst="rect">
            <a:avLst/>
          </a:prstGeom>
        </p:spPr>
      </p:pic>
    </p:spTree>
    <p:extLst>
      <p:ext uri="{BB962C8B-B14F-4D97-AF65-F5344CB8AC3E}">
        <p14:creationId xmlns:p14="http://schemas.microsoft.com/office/powerpoint/2010/main" val="2350733263"/>
      </p:ext>
    </p:extLst>
  </p:cSld>
  <p:clrMapOvr>
    <a:masterClrMapping/>
  </p:clrMapOvr>
  <mc:AlternateContent xmlns:mc="http://schemas.openxmlformats.org/markup-compatibility/2006" xmlns:p14="http://schemas.microsoft.com/office/powerpoint/2010/main">
    <mc:Choice Requires="p14">
      <p:transition spd="slow" advClick="0" advTm="7000">
        <p14:flash/>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5679" y="535742"/>
            <a:ext cx="7481776" cy="1080120"/>
          </a:xfrm>
        </p:spPr>
        <p:txBody>
          <a:bodyPr/>
          <a:lstStyle/>
          <a:p>
            <a:pPr algn="ctr"/>
            <a:r>
              <a:rPr lang="en-GB" sz="2800" i="1" dirty="0">
                <a:solidFill>
                  <a:schemeClr val="accent4"/>
                </a:solidFill>
                <a:latin typeface="Lucida Bright" panose="02040602050505020304" pitchFamily="18" charset="0"/>
              </a:rPr>
              <a:t>“I look forward very much to my weekly visit. You don’t feel isolated and you know that if you have anything you’re worried about, you can discuss it.”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36" y="5209222"/>
            <a:ext cx="2438036" cy="1388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422" y="2276873"/>
            <a:ext cx="4824293" cy="3208343"/>
          </a:xfrm>
          <a:prstGeom prst="rect">
            <a:avLst/>
          </a:prstGeom>
          <a:ln>
            <a:noFill/>
          </a:ln>
          <a:effectLst>
            <a:softEdge rad="112500"/>
          </a:effectLst>
        </p:spPr>
      </p:pic>
      <p:sp>
        <p:nvSpPr>
          <p:cNvPr id="5" name="TextBox 4"/>
          <p:cNvSpPr txBox="1"/>
          <p:nvPr/>
        </p:nvSpPr>
        <p:spPr>
          <a:xfrm>
            <a:off x="5245823" y="166410"/>
            <a:ext cx="1718740" cy="369332"/>
          </a:xfrm>
          <a:prstGeom prst="rect">
            <a:avLst/>
          </a:prstGeom>
          <a:noFill/>
        </p:spPr>
        <p:txBody>
          <a:bodyPr wrap="none" rtlCol="0">
            <a:spAutoFit/>
          </a:bodyPr>
          <a:lstStyle/>
          <a:p>
            <a:pPr hangingPunct="1"/>
            <a:r>
              <a:rPr lang="en-GB" b="1" kern="1200" dirty="0">
                <a:solidFill>
                  <a:srgbClr val="474B78"/>
                </a:solidFill>
                <a:latin typeface="Lucida Sans Unicode"/>
                <a:ea typeface="+mn-ea"/>
                <a:cs typeface="+mn-cs"/>
              </a:rPr>
              <a:t>Parent Quote:</a:t>
            </a:r>
          </a:p>
        </p:txBody>
      </p:sp>
      <p:pic>
        <p:nvPicPr>
          <p:cNvPr id="7" name="Picture 2" descr="Norfolk Portage Service logo and straplin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0793" y="5623312"/>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A975F84-2991-4AB2-8F67-881D8D094C4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84508" y="5556046"/>
            <a:ext cx="1022985" cy="1054100"/>
          </a:xfrm>
          <a:prstGeom prst="rect">
            <a:avLst/>
          </a:prstGeom>
        </p:spPr>
      </p:pic>
    </p:spTree>
    <p:extLst>
      <p:ext uri="{BB962C8B-B14F-4D97-AF65-F5344CB8AC3E}">
        <p14:creationId xmlns:p14="http://schemas.microsoft.com/office/powerpoint/2010/main" val="4199960999"/>
      </p:ext>
    </p:extLst>
  </p:cSld>
  <p:clrMapOvr>
    <a:masterClrMapping/>
  </p:clrMapOvr>
  <mc:AlternateContent xmlns:mc="http://schemas.openxmlformats.org/markup-compatibility/2006" xmlns:p14="http://schemas.microsoft.com/office/powerpoint/2010/main">
    <mc:Choice Requires="p14">
      <p:transition spd="slow" advClick="0" advTm="7000">
        <p14:flash/>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9616" y="3501009"/>
            <a:ext cx="4181904" cy="3123521"/>
          </a:xfrm>
        </p:spPr>
      </p:pic>
      <p:sp>
        <p:nvSpPr>
          <p:cNvPr id="3" name="Title 2"/>
          <p:cNvSpPr>
            <a:spLocks noGrp="1"/>
          </p:cNvSpPr>
          <p:nvPr>
            <p:ph type="title"/>
          </p:nvPr>
        </p:nvSpPr>
        <p:spPr/>
        <p:txBody>
          <a:bodyPr>
            <a:normAutofit fontScale="90000"/>
          </a:bodyPr>
          <a:lstStyle/>
          <a:p>
            <a:br>
              <a:rPr lang="en-GB" dirty="0"/>
            </a:br>
            <a:br>
              <a:rPr lang="en-GB" dirty="0"/>
            </a:br>
            <a:br>
              <a:rPr lang="en-GB" dirty="0"/>
            </a:br>
            <a:br>
              <a:rPr lang="en-GB" dirty="0"/>
            </a:br>
            <a:r>
              <a:rPr lang="en-GB" sz="3600" dirty="0"/>
              <a:t>Portage is a home visiting, educational service for pre-school children with a significant delay of 6 months or more, in two or more areas of the EYFS and is a world-wide intervention, delivering a Small Steps to Learning ethos</a:t>
            </a:r>
            <a:br>
              <a:rPr lang="en-GB" sz="3600" dirty="0"/>
            </a:br>
            <a:endParaRPr lang="en-GB" sz="3600"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3524696"/>
            <a:ext cx="22240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Norfolk Portage Service logo and straplin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00" y="5157193"/>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EFAC2E3-9F56-40D2-82B6-745628E2891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64937" y="5729485"/>
            <a:ext cx="1022985" cy="1054100"/>
          </a:xfrm>
          <a:prstGeom prst="rect">
            <a:avLst/>
          </a:prstGeom>
        </p:spPr>
      </p:pic>
    </p:spTree>
    <p:extLst>
      <p:ext uri="{BB962C8B-B14F-4D97-AF65-F5344CB8AC3E}">
        <p14:creationId xmlns:p14="http://schemas.microsoft.com/office/powerpoint/2010/main" val="1813142462"/>
      </p:ext>
    </p:extLst>
  </p:cSld>
  <p:clrMapOvr>
    <a:masterClrMapping/>
  </p:clrMapOvr>
  <mc:AlternateContent xmlns:mc="http://schemas.openxmlformats.org/markup-compatibility/2006" xmlns:p14="http://schemas.microsoft.com/office/powerpoint/2010/main">
    <mc:Choice Requires="p14">
      <p:transition p14:dur="4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F37ED5F-6B18-49C0-AB09-A8FF8D04F4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8034" y="1484784"/>
            <a:ext cx="4051951" cy="4847194"/>
          </a:xfrm>
        </p:spPr>
      </p:pic>
      <p:sp>
        <p:nvSpPr>
          <p:cNvPr id="3" name="Title 2">
            <a:extLst>
              <a:ext uri="{FF2B5EF4-FFF2-40B4-BE49-F238E27FC236}">
                <a16:creationId xmlns:a16="http://schemas.microsoft.com/office/drawing/2014/main" id="{FA18D2D4-6D6D-4B35-A8BF-31B2B95CA1EF}"/>
              </a:ext>
            </a:extLst>
          </p:cNvPr>
          <p:cNvSpPr>
            <a:spLocks noGrp="1"/>
          </p:cNvSpPr>
          <p:nvPr>
            <p:ph type="title"/>
          </p:nvPr>
        </p:nvSpPr>
        <p:spPr/>
        <p:txBody>
          <a:bodyPr>
            <a:normAutofit/>
          </a:bodyPr>
          <a:lstStyle/>
          <a:p>
            <a:r>
              <a:rPr lang="en-GB" dirty="0"/>
              <a:t>Getting a foothold….</a:t>
            </a:r>
            <a:r>
              <a:rPr lang="en-GB" b="1" i="0" dirty="0">
                <a:solidFill>
                  <a:srgbClr val="202124"/>
                </a:solidFill>
                <a:effectLst/>
                <a:latin typeface="arial" panose="020B0604020202020204" pitchFamily="34" charset="0"/>
              </a:rPr>
              <a:t> </a:t>
            </a:r>
            <a:r>
              <a:rPr lang="en-GB" sz="1600" dirty="0">
                <a:solidFill>
                  <a:srgbClr val="202124"/>
                </a:solidFill>
                <a:effectLst/>
                <a:latin typeface="arial" panose="020B0604020202020204" pitchFamily="34" charset="0"/>
              </a:rPr>
              <a:t>to obtain an initial, stable position from which one can progress in a particular industry or area</a:t>
            </a:r>
            <a:endParaRPr lang="en-GB" sz="1600" dirty="0"/>
          </a:p>
        </p:txBody>
      </p:sp>
      <p:pic>
        <p:nvPicPr>
          <p:cNvPr id="6" name="Picture 4" descr="Norfolk Portage Service logo and strapline (3)">
            <a:extLst>
              <a:ext uri="{FF2B5EF4-FFF2-40B4-BE49-F238E27FC236}">
                <a16:creationId xmlns:a16="http://schemas.microsoft.com/office/drawing/2014/main" id="{DFA73C27-B6E3-4629-89D2-A9F22A565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5589241"/>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BACB262D-367B-4C44-9D14-895CF3C269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75802" y="5591176"/>
            <a:ext cx="22240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2BEDA7E-3320-4831-8269-14FCF0B4B42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63953" y="5877272"/>
            <a:ext cx="1022985" cy="1054100"/>
          </a:xfrm>
          <a:prstGeom prst="rect">
            <a:avLst/>
          </a:prstGeom>
        </p:spPr>
      </p:pic>
    </p:spTree>
    <p:extLst>
      <p:ext uri="{BB962C8B-B14F-4D97-AF65-F5344CB8AC3E}">
        <p14:creationId xmlns:p14="http://schemas.microsoft.com/office/powerpoint/2010/main" val="1286703788"/>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Callout 12"/>
          <p:cNvSpPr/>
          <p:nvPr/>
        </p:nvSpPr>
        <p:spPr>
          <a:xfrm>
            <a:off x="5753101" y="5360988"/>
            <a:ext cx="4506913" cy="1035050"/>
          </a:xfrm>
          <a:prstGeom prst="wedgeEllipseCallout">
            <a:avLst>
              <a:gd name="adj1" fmla="val -32998"/>
              <a:gd name="adj2" fmla="val -235033"/>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practical, immediate, relevant</a:t>
            </a:r>
          </a:p>
        </p:txBody>
      </p:sp>
      <p:sp>
        <p:nvSpPr>
          <p:cNvPr id="18435" name="TextBox 3"/>
          <p:cNvSpPr txBox="1">
            <a:spLocks noChangeArrowheads="1"/>
          </p:cNvSpPr>
          <p:nvPr/>
        </p:nvSpPr>
        <p:spPr bwMode="auto">
          <a:xfrm>
            <a:off x="3575051" y="2682876"/>
            <a:ext cx="5368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hangingPunct="1">
              <a:spcBef>
                <a:spcPct val="0"/>
              </a:spcBef>
              <a:buClrTx/>
              <a:buSzTx/>
              <a:buNone/>
            </a:pPr>
            <a:r>
              <a:rPr lang="en-GB" altLang="en-US" sz="3600" b="1" kern="1200">
                <a:solidFill>
                  <a:prstClr val="black"/>
                </a:solidFill>
                <a:latin typeface="Comic Sans MS" panose="030F0702030302020204" pitchFamily="66" charset="0"/>
                <a:ea typeface="+mn-ea"/>
                <a:cs typeface="+mn-cs"/>
              </a:rPr>
              <a:t>PORTAGE PRINCIPLES</a:t>
            </a:r>
          </a:p>
        </p:txBody>
      </p:sp>
      <p:sp>
        <p:nvSpPr>
          <p:cNvPr id="5" name="Oval Callout 4"/>
          <p:cNvSpPr/>
          <p:nvPr/>
        </p:nvSpPr>
        <p:spPr>
          <a:xfrm>
            <a:off x="2016125" y="2227264"/>
            <a:ext cx="1366838" cy="1101725"/>
          </a:xfrm>
          <a:prstGeom prst="wedgeEllipseCallout">
            <a:avLst>
              <a:gd name="adj1" fmla="val 63038"/>
              <a:gd name="adj2" fmla="val 2538"/>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small steps</a:t>
            </a:r>
          </a:p>
        </p:txBody>
      </p:sp>
      <p:sp>
        <p:nvSpPr>
          <p:cNvPr id="6" name="Oval Callout 5"/>
          <p:cNvSpPr/>
          <p:nvPr/>
        </p:nvSpPr>
        <p:spPr>
          <a:xfrm>
            <a:off x="2016125" y="1052513"/>
            <a:ext cx="2711450" cy="1103312"/>
          </a:xfrm>
          <a:prstGeom prst="wedgeEllipseCallout">
            <a:avLst>
              <a:gd name="adj1" fmla="val 34746"/>
              <a:gd name="adj2" fmla="val 74101"/>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celebrating success</a:t>
            </a:r>
          </a:p>
        </p:txBody>
      </p:sp>
      <p:sp>
        <p:nvSpPr>
          <p:cNvPr id="7" name="Oval Callout 6"/>
          <p:cNvSpPr/>
          <p:nvPr/>
        </p:nvSpPr>
        <p:spPr>
          <a:xfrm>
            <a:off x="3382963" y="333375"/>
            <a:ext cx="2641600" cy="719138"/>
          </a:xfrm>
          <a:prstGeom prst="wedgeEllipseCallout">
            <a:avLst>
              <a:gd name="adj1" fmla="val 24236"/>
              <a:gd name="adj2" fmla="val 174339"/>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partnership</a:t>
            </a:r>
          </a:p>
        </p:txBody>
      </p:sp>
      <p:sp>
        <p:nvSpPr>
          <p:cNvPr id="8" name="Oval Callout 7"/>
          <p:cNvSpPr/>
          <p:nvPr/>
        </p:nvSpPr>
        <p:spPr>
          <a:xfrm>
            <a:off x="5467350" y="1411288"/>
            <a:ext cx="2032000" cy="952500"/>
          </a:xfrm>
          <a:prstGeom prst="wedgeEllipseCallout">
            <a:avLst>
              <a:gd name="adj1" fmla="val -19015"/>
              <a:gd name="adj2" fmla="val 90020"/>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inclusion</a:t>
            </a:r>
          </a:p>
        </p:txBody>
      </p:sp>
      <p:sp>
        <p:nvSpPr>
          <p:cNvPr id="9" name="Oval Callout 8"/>
          <p:cNvSpPr/>
          <p:nvPr/>
        </p:nvSpPr>
        <p:spPr>
          <a:xfrm>
            <a:off x="7381875" y="538163"/>
            <a:ext cx="2736850" cy="1077912"/>
          </a:xfrm>
          <a:prstGeom prst="wedgeEllipseCallout">
            <a:avLst>
              <a:gd name="adj1" fmla="val -47126"/>
              <a:gd name="adj2" fmla="val 106046"/>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generalising skills</a:t>
            </a:r>
          </a:p>
        </p:txBody>
      </p:sp>
      <p:sp>
        <p:nvSpPr>
          <p:cNvPr id="10" name="Oval Callout 9"/>
          <p:cNvSpPr/>
          <p:nvPr/>
        </p:nvSpPr>
        <p:spPr>
          <a:xfrm>
            <a:off x="7896226" y="1752601"/>
            <a:ext cx="2627313" cy="930275"/>
          </a:xfrm>
          <a:prstGeom prst="wedgeEllipseCallout">
            <a:avLst>
              <a:gd name="adj1" fmla="val -53412"/>
              <a:gd name="adj2" fmla="val 41873"/>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celebrating diversity</a:t>
            </a:r>
          </a:p>
        </p:txBody>
      </p:sp>
      <p:sp>
        <p:nvSpPr>
          <p:cNvPr id="11" name="Oval Callout 10"/>
          <p:cNvSpPr/>
          <p:nvPr/>
        </p:nvSpPr>
        <p:spPr>
          <a:xfrm>
            <a:off x="8275639" y="3148013"/>
            <a:ext cx="2155825" cy="819150"/>
          </a:xfrm>
          <a:prstGeom prst="wedgeEllipseCallout">
            <a:avLst>
              <a:gd name="adj1" fmla="val -68010"/>
              <a:gd name="adj2" fmla="val -44629"/>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enabling</a:t>
            </a:r>
          </a:p>
        </p:txBody>
      </p:sp>
      <p:sp>
        <p:nvSpPr>
          <p:cNvPr id="14" name="Oval Callout 13"/>
          <p:cNvSpPr/>
          <p:nvPr/>
        </p:nvSpPr>
        <p:spPr>
          <a:xfrm>
            <a:off x="4589463" y="3683000"/>
            <a:ext cx="2500312" cy="844550"/>
          </a:xfrm>
          <a:prstGeom prst="wedgeEllipseCallout">
            <a:avLst>
              <a:gd name="adj1" fmla="val 11335"/>
              <a:gd name="adj2" fmla="val -87310"/>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supporting</a:t>
            </a:r>
          </a:p>
        </p:txBody>
      </p:sp>
      <p:sp>
        <p:nvSpPr>
          <p:cNvPr id="15" name="Oval Callout 14"/>
          <p:cNvSpPr/>
          <p:nvPr/>
        </p:nvSpPr>
        <p:spPr>
          <a:xfrm>
            <a:off x="1703389" y="4527551"/>
            <a:ext cx="4321175" cy="1350963"/>
          </a:xfrm>
          <a:prstGeom prst="wedgeEllipseCallout">
            <a:avLst>
              <a:gd name="adj1" fmla="val 15163"/>
              <a:gd name="adj2" fmla="val -109476"/>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whole child, family and community</a:t>
            </a:r>
          </a:p>
        </p:txBody>
      </p:sp>
      <p:sp>
        <p:nvSpPr>
          <p:cNvPr id="16" name="Oval Callout 15"/>
          <p:cNvSpPr/>
          <p:nvPr/>
        </p:nvSpPr>
        <p:spPr>
          <a:xfrm>
            <a:off x="1620838" y="3554414"/>
            <a:ext cx="2157412" cy="820737"/>
          </a:xfrm>
          <a:prstGeom prst="wedgeEllipseCallout">
            <a:avLst>
              <a:gd name="adj1" fmla="val 86664"/>
              <a:gd name="adj2" fmla="val -83996"/>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being positive</a:t>
            </a:r>
          </a:p>
        </p:txBody>
      </p:sp>
      <p:sp>
        <p:nvSpPr>
          <p:cNvPr id="12" name="Oval Callout 11"/>
          <p:cNvSpPr/>
          <p:nvPr/>
        </p:nvSpPr>
        <p:spPr>
          <a:xfrm>
            <a:off x="6913564" y="4267200"/>
            <a:ext cx="3671887" cy="820738"/>
          </a:xfrm>
          <a:prstGeom prst="wedgeEllipseCallout">
            <a:avLst>
              <a:gd name="adj1" fmla="val -41646"/>
              <a:gd name="adj2" fmla="val -158355"/>
            </a:avLst>
          </a:prstGeom>
          <a:solidFill>
            <a:schemeClr val="accent1">
              <a:lumMod val="20000"/>
              <a:lumOff val="80000"/>
            </a:schemeClr>
          </a:solid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r>
              <a:rPr lang="en-GB" sz="2400" kern="1200" dirty="0">
                <a:solidFill>
                  <a:prstClr val="black"/>
                </a:solidFill>
                <a:latin typeface="Comic Sans MS" panose="030F0702030302020204" pitchFamily="66" charset="0"/>
              </a:rPr>
              <a:t>looking forward</a:t>
            </a:r>
          </a:p>
        </p:txBody>
      </p:sp>
    </p:spTree>
    <p:extLst>
      <p:ext uri="{BB962C8B-B14F-4D97-AF65-F5344CB8AC3E}">
        <p14:creationId xmlns:p14="http://schemas.microsoft.com/office/powerpoint/2010/main" val="940806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968248"/>
            <a:ext cx="8229600" cy="3394472"/>
          </a:xfrm>
        </p:spPr>
        <p:txBody>
          <a:bodyPr>
            <a:noAutofit/>
          </a:bodyPr>
          <a:lstStyle/>
          <a:p>
            <a:pPr marL="82296" indent="0">
              <a:buNone/>
            </a:pPr>
            <a:r>
              <a:rPr lang="en-GB" sz="2100" dirty="0"/>
              <a:t>‘Early support for families …….can take a number of forms, including …home based programmes, such as </a:t>
            </a:r>
            <a:r>
              <a:rPr lang="en-GB" sz="2100" b="1" dirty="0"/>
              <a:t>Portage</a:t>
            </a:r>
            <a:r>
              <a:rPr lang="en-GB" sz="2100" dirty="0"/>
              <a:t>, which offer a carefully structured system to help parents support their child’s early learning and development.’ (5.15 &amp; 5.16)</a:t>
            </a:r>
          </a:p>
          <a:p>
            <a:pPr marL="82296" indent="0">
              <a:buNone/>
            </a:pPr>
            <a:endParaRPr lang="en-GB" sz="2100" dirty="0"/>
          </a:p>
          <a:p>
            <a:pPr marL="82296" indent="0">
              <a:buNone/>
            </a:pPr>
            <a:r>
              <a:rPr lang="en-GB" sz="2100" b="1" dirty="0"/>
              <a:t>‘Portage workers </a:t>
            </a:r>
            <a:r>
              <a:rPr lang="en-GB" sz="2100" dirty="0"/>
              <a:t>also identified as appropriate specialists…able to identify effective strategies, equipment, programmes or other interventions to enable the child to make progress..’ (5.48)</a:t>
            </a:r>
          </a:p>
          <a:p>
            <a:pPr marL="82296" indent="0">
              <a:buNone/>
            </a:pPr>
            <a:endParaRPr lang="en-GB" sz="2100" dirty="0"/>
          </a:p>
          <a:p>
            <a:pPr marL="82296" indent="0">
              <a:buNone/>
            </a:pPr>
            <a:r>
              <a:rPr lang="en-GB" sz="2100" i="1" dirty="0"/>
              <a:t>			SEND Code of  Practice 2015</a:t>
            </a:r>
          </a:p>
          <a:p>
            <a:pPr marL="82296" indent="0">
              <a:buNone/>
            </a:pPr>
            <a:endParaRPr lang="en-GB" sz="2100" i="1" dirty="0"/>
          </a:p>
          <a:p>
            <a:endParaRPr lang="en-GB" sz="2100" dirty="0"/>
          </a:p>
        </p:txBody>
      </p:sp>
      <p:sp>
        <p:nvSpPr>
          <p:cNvPr id="3" name="Title 2"/>
          <p:cNvSpPr>
            <a:spLocks noGrp="1"/>
          </p:cNvSpPr>
          <p:nvPr>
            <p:ph type="title"/>
          </p:nvPr>
        </p:nvSpPr>
        <p:spPr/>
        <p:txBody>
          <a:bodyPr>
            <a:normAutofit/>
          </a:bodyPr>
          <a:lstStyle/>
          <a:p>
            <a:pPr algn="ctr"/>
            <a:r>
              <a:rPr lang="en-GB" dirty="0"/>
              <a:t>Portage is Effective Early Intervention</a:t>
            </a:r>
          </a:p>
        </p:txBody>
      </p:sp>
      <p:pic>
        <p:nvPicPr>
          <p:cNvPr id="4" name="Picture 3">
            <a:extLst>
              <a:ext uri="{FF2B5EF4-FFF2-40B4-BE49-F238E27FC236}">
                <a16:creationId xmlns:a16="http://schemas.microsoft.com/office/drawing/2014/main" id="{D67852A8-4E3E-4596-B89B-E3C284494A7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210674" y="5661248"/>
            <a:ext cx="1022985" cy="1054100"/>
          </a:xfrm>
          <a:prstGeom prst="rect">
            <a:avLst/>
          </a:prstGeom>
        </p:spPr>
      </p:pic>
      <p:pic>
        <p:nvPicPr>
          <p:cNvPr id="5" name="Picture 6" descr="Norfolk Portage Service logo and strapline (3)">
            <a:extLst>
              <a:ext uri="{FF2B5EF4-FFF2-40B4-BE49-F238E27FC236}">
                <a16:creationId xmlns:a16="http://schemas.microsoft.com/office/drawing/2014/main" id="{9337969A-E01D-46B5-ACCE-940F1C143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5573936"/>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189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quote setting goals is the first step in turning the invisible into the vis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620688"/>
            <a:ext cx="5775598" cy="57755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orfolk Portage Service logo and strapline (3)">
            <a:extLst>
              <a:ext uri="{FF2B5EF4-FFF2-40B4-BE49-F238E27FC236}">
                <a16:creationId xmlns:a16="http://schemas.microsoft.com/office/drawing/2014/main" id="{9ED2975A-0DC4-4A44-B85B-27737865F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3414"/>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9D172CDC-6C2C-41C4-B409-C649EE6BA6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3912" y="5567165"/>
            <a:ext cx="22240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Norfolk Portage Service logo and strapline (3)">
            <a:extLst>
              <a:ext uri="{FF2B5EF4-FFF2-40B4-BE49-F238E27FC236}">
                <a16:creationId xmlns:a16="http://schemas.microsoft.com/office/drawing/2014/main" id="{A4D82DAB-DAEB-4C59-9B03-4FE0BF8544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5868935"/>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4FEE04D-0259-44EC-A77C-B3AFC4938B5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736003" y="5803900"/>
            <a:ext cx="1022985" cy="1054100"/>
          </a:xfrm>
          <a:prstGeom prst="rect">
            <a:avLst/>
          </a:prstGeom>
        </p:spPr>
      </p:pic>
    </p:spTree>
    <p:extLst>
      <p:ext uri="{BB962C8B-B14F-4D97-AF65-F5344CB8AC3E}">
        <p14:creationId xmlns:p14="http://schemas.microsoft.com/office/powerpoint/2010/main" val="521445915"/>
      </p:ext>
    </p:extLst>
  </p:cSld>
  <p:clrMapOvr>
    <a:masterClrMapping/>
  </p:clrMapOvr>
  <mc:AlternateContent xmlns:mc="http://schemas.openxmlformats.org/markup-compatibility/2006" xmlns:p14="http://schemas.microsoft.com/office/powerpoint/2010/main">
    <mc:Choice Requires="p14">
      <p:transition p14:dur="4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indoor, person, little&#10;&#10;Description automatically generated">
            <a:extLst>
              <a:ext uri="{FF2B5EF4-FFF2-40B4-BE49-F238E27FC236}">
                <a16:creationId xmlns:a16="http://schemas.microsoft.com/office/drawing/2014/main" id="{55AAB75C-76BB-4A03-A0B1-5F1DB51E5F5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825708" y="4057555"/>
            <a:ext cx="3300239" cy="2475179"/>
          </a:xfrm>
        </p:spPr>
      </p:pic>
      <p:sp>
        <p:nvSpPr>
          <p:cNvPr id="3" name="Title 2">
            <a:extLst>
              <a:ext uri="{FF2B5EF4-FFF2-40B4-BE49-F238E27FC236}">
                <a16:creationId xmlns:a16="http://schemas.microsoft.com/office/drawing/2014/main" id="{C35D37AC-46A9-4A3F-AAE2-F0DF835B9BC2}"/>
              </a:ext>
            </a:extLst>
          </p:cNvPr>
          <p:cNvSpPr>
            <a:spLocks noGrp="1"/>
          </p:cNvSpPr>
          <p:nvPr>
            <p:ph type="title"/>
          </p:nvPr>
        </p:nvSpPr>
        <p:spPr/>
        <p:txBody>
          <a:bodyPr>
            <a:normAutofit fontScale="90000"/>
          </a:bodyPr>
          <a:lstStyle/>
          <a:p>
            <a:pPr algn="ctr"/>
            <a:r>
              <a:rPr lang="en-GB" dirty="0"/>
              <a:t>***   Introducing Edith and her Small Steps journey  ***</a:t>
            </a:r>
          </a:p>
        </p:txBody>
      </p:sp>
      <p:pic>
        <p:nvPicPr>
          <p:cNvPr id="8" name="Picture 7" descr="A picture containing person, outdoor, tree&#10;&#10;Description automatically generated">
            <a:extLst>
              <a:ext uri="{FF2B5EF4-FFF2-40B4-BE49-F238E27FC236}">
                <a16:creationId xmlns:a16="http://schemas.microsoft.com/office/drawing/2014/main" id="{0E961C52-A45E-4282-A3CB-1385DBC65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3571" y="1559223"/>
            <a:ext cx="2804666" cy="3739554"/>
          </a:xfrm>
          <a:prstGeom prst="rect">
            <a:avLst/>
          </a:prstGeom>
        </p:spPr>
      </p:pic>
      <p:pic>
        <p:nvPicPr>
          <p:cNvPr id="10" name="Picture 9">
            <a:extLst>
              <a:ext uri="{FF2B5EF4-FFF2-40B4-BE49-F238E27FC236}">
                <a16:creationId xmlns:a16="http://schemas.microsoft.com/office/drawing/2014/main" id="{F1615957-2D38-4440-9ECA-FC5565AEF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838" y="3609966"/>
            <a:ext cx="3711090" cy="2783318"/>
          </a:xfrm>
          <a:prstGeom prst="rect">
            <a:avLst/>
          </a:prstGeom>
        </p:spPr>
      </p:pic>
    </p:spTree>
    <p:extLst>
      <p:ext uri="{BB962C8B-B14F-4D97-AF65-F5344CB8AC3E}">
        <p14:creationId xmlns:p14="http://schemas.microsoft.com/office/powerpoint/2010/main" val="395712780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dith and her amazing eating skills !">
            <a:hlinkClick r:id="" action="ppaction://media"/>
            <a:extLst>
              <a:ext uri="{FF2B5EF4-FFF2-40B4-BE49-F238E27FC236}">
                <a16:creationId xmlns:a16="http://schemas.microsoft.com/office/drawing/2014/main" id="{157CDC80-99D5-479F-B331-B486305D97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7609" y="188388"/>
            <a:ext cx="7777202" cy="5832901"/>
          </a:xfrm>
          <a:prstGeom prst="rect">
            <a:avLst/>
          </a:prstGeom>
        </p:spPr>
      </p:pic>
    </p:spTree>
    <p:extLst>
      <p:ext uri="{BB962C8B-B14F-4D97-AF65-F5344CB8AC3E}">
        <p14:creationId xmlns:p14="http://schemas.microsoft.com/office/powerpoint/2010/main" val="3645913173"/>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82717" y="4692997"/>
            <a:ext cx="19597425" cy="11306207"/>
          </a:xfrm>
        </p:spPr>
        <p:txBody>
          <a:bodyPr/>
          <a:lstStyle/>
          <a:p>
            <a:endParaRPr lang="en-GB" dirty="0"/>
          </a:p>
        </p:txBody>
      </p:sp>
      <p:sp>
        <p:nvSpPr>
          <p:cNvPr id="3" name="Title 2"/>
          <p:cNvSpPr>
            <a:spLocks noGrp="1"/>
          </p:cNvSpPr>
          <p:nvPr>
            <p:ph type="title"/>
          </p:nvPr>
        </p:nvSpPr>
        <p:spPr/>
        <p:txBody>
          <a:bodyPr>
            <a:noAutofit/>
          </a:bodyPr>
          <a:lstStyle/>
          <a:p>
            <a:pPr algn="ctr"/>
            <a:r>
              <a:rPr lang="en-GB" sz="3600" dirty="0"/>
              <a:t>Melanie Warren</a:t>
            </a:r>
            <a:br>
              <a:rPr lang="en-GB" sz="3600" dirty="0"/>
            </a:br>
            <a:r>
              <a:rPr lang="en-GB" sz="3600" dirty="0"/>
              <a:t>Portage Strategic Coordinator</a:t>
            </a:r>
          </a:p>
        </p:txBody>
      </p:sp>
      <p:pic>
        <p:nvPicPr>
          <p:cNvPr id="6146" name="Picture 2" descr="Norfolk Portage Service logo and straplin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1926652"/>
            <a:ext cx="6441946" cy="380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914D5BD-D091-48B1-88A4-9E1BEC4B4E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81201" y="5661248"/>
            <a:ext cx="1022985" cy="1054100"/>
          </a:xfrm>
          <a:prstGeom prst="rect">
            <a:avLst/>
          </a:prstGeom>
        </p:spPr>
      </p:pic>
    </p:spTree>
    <p:extLst>
      <p:ext uri="{BB962C8B-B14F-4D97-AF65-F5344CB8AC3E}">
        <p14:creationId xmlns:p14="http://schemas.microsoft.com/office/powerpoint/2010/main" val="3186562778"/>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reading a book to a young child&#10;&#10;Description automatically generated with medium confidence">
            <a:extLst>
              <a:ext uri="{FF2B5EF4-FFF2-40B4-BE49-F238E27FC236}">
                <a16:creationId xmlns:a16="http://schemas.microsoft.com/office/drawing/2014/main" id="{F87B2985-86D5-43A4-A91C-4A8072792D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98765" y="1481138"/>
            <a:ext cx="3394471" cy="4525962"/>
          </a:xfrm>
        </p:spPr>
      </p:pic>
      <p:sp>
        <p:nvSpPr>
          <p:cNvPr id="3" name="Title 2">
            <a:extLst>
              <a:ext uri="{FF2B5EF4-FFF2-40B4-BE49-F238E27FC236}">
                <a16:creationId xmlns:a16="http://schemas.microsoft.com/office/drawing/2014/main" id="{B8CC191C-ABDC-458C-82A5-5EB7D77999CD}"/>
              </a:ext>
            </a:extLst>
          </p:cNvPr>
          <p:cNvSpPr>
            <a:spLocks noGrp="1"/>
          </p:cNvSpPr>
          <p:nvPr>
            <p:ph type="title"/>
          </p:nvPr>
        </p:nvSpPr>
        <p:spPr/>
        <p:txBody>
          <a:bodyPr/>
          <a:lstStyle/>
          <a:p>
            <a:r>
              <a:rPr lang="en-GB" dirty="0"/>
              <a:t>..and here she is at 4 !</a:t>
            </a:r>
          </a:p>
        </p:txBody>
      </p:sp>
      <p:pic>
        <p:nvPicPr>
          <p:cNvPr id="4" name="Picture 3">
            <a:extLst>
              <a:ext uri="{FF2B5EF4-FFF2-40B4-BE49-F238E27FC236}">
                <a16:creationId xmlns:a16="http://schemas.microsoft.com/office/drawing/2014/main" id="{B639C7BA-4AB4-47A0-81E4-4800132AD6D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48329" y="5301208"/>
            <a:ext cx="1022985" cy="1054100"/>
          </a:xfrm>
          <a:prstGeom prst="rect">
            <a:avLst/>
          </a:prstGeom>
        </p:spPr>
      </p:pic>
      <p:pic>
        <p:nvPicPr>
          <p:cNvPr id="6" name="Picture 6" descr="Norfolk Portage Service logo and strapline (3)">
            <a:extLst>
              <a:ext uri="{FF2B5EF4-FFF2-40B4-BE49-F238E27FC236}">
                <a16:creationId xmlns:a16="http://schemas.microsoft.com/office/drawing/2014/main" id="{C2AE6923-7BB1-42A3-B16C-1822F1EC3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5364163"/>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864840"/>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 indoor, window&#10;&#10;Description automatically generated">
            <a:extLst>
              <a:ext uri="{FF2B5EF4-FFF2-40B4-BE49-F238E27FC236}">
                <a16:creationId xmlns:a16="http://schemas.microsoft.com/office/drawing/2014/main" id="{1D3D0827-45D2-4E3C-99B9-97E2BE3784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98765" y="1481138"/>
            <a:ext cx="3394471" cy="4525962"/>
          </a:xfrm>
        </p:spPr>
      </p:pic>
      <p:sp>
        <p:nvSpPr>
          <p:cNvPr id="3" name="Title 2">
            <a:extLst>
              <a:ext uri="{FF2B5EF4-FFF2-40B4-BE49-F238E27FC236}">
                <a16:creationId xmlns:a16="http://schemas.microsoft.com/office/drawing/2014/main" id="{191788C0-E76E-4E85-900F-D6AA0367FB15}"/>
              </a:ext>
            </a:extLst>
          </p:cNvPr>
          <p:cNvSpPr>
            <a:spLocks noGrp="1"/>
          </p:cNvSpPr>
          <p:nvPr>
            <p:ph type="title"/>
          </p:nvPr>
        </p:nvSpPr>
        <p:spPr/>
        <p:txBody>
          <a:bodyPr>
            <a:normAutofit/>
          </a:bodyPr>
          <a:lstStyle/>
          <a:p>
            <a:r>
              <a:rPr lang="en-GB" sz="3600" dirty="0"/>
              <a:t>An absolute love of reading- 4 years</a:t>
            </a:r>
          </a:p>
        </p:txBody>
      </p:sp>
      <p:pic>
        <p:nvPicPr>
          <p:cNvPr id="6" name="Picture 5">
            <a:extLst>
              <a:ext uri="{FF2B5EF4-FFF2-40B4-BE49-F238E27FC236}">
                <a16:creationId xmlns:a16="http://schemas.microsoft.com/office/drawing/2014/main" id="{97F83004-2F9B-4F7C-ABC3-4ACD97F4B58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48329" y="5301208"/>
            <a:ext cx="1022985" cy="1054100"/>
          </a:xfrm>
          <a:prstGeom prst="rect">
            <a:avLst/>
          </a:prstGeom>
        </p:spPr>
      </p:pic>
      <p:pic>
        <p:nvPicPr>
          <p:cNvPr id="7" name="Picture 6" descr="Norfolk Portage Service logo and strapline (3)">
            <a:extLst>
              <a:ext uri="{FF2B5EF4-FFF2-40B4-BE49-F238E27FC236}">
                <a16:creationId xmlns:a16="http://schemas.microsoft.com/office/drawing/2014/main" id="{E83BBC8D-C855-4E3C-8A5F-6D0CF6D79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5364163"/>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219083"/>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2B20C3-B328-4692-92E6-37D90C3B3B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7568" y="1772817"/>
            <a:ext cx="3780420" cy="4956305"/>
          </a:xfrm>
        </p:spPr>
      </p:pic>
      <p:sp>
        <p:nvSpPr>
          <p:cNvPr id="3" name="Title 2">
            <a:extLst>
              <a:ext uri="{FF2B5EF4-FFF2-40B4-BE49-F238E27FC236}">
                <a16:creationId xmlns:a16="http://schemas.microsoft.com/office/drawing/2014/main" id="{B40A696E-CA83-4818-A99E-C37D125E32CB}"/>
              </a:ext>
            </a:extLst>
          </p:cNvPr>
          <p:cNvSpPr>
            <a:spLocks noGrp="1"/>
          </p:cNvSpPr>
          <p:nvPr>
            <p:ph type="title"/>
          </p:nvPr>
        </p:nvSpPr>
        <p:spPr/>
        <p:txBody>
          <a:bodyPr/>
          <a:lstStyle/>
          <a:p>
            <a:r>
              <a:rPr lang="en-GB" dirty="0"/>
              <a:t>Happy school days !</a:t>
            </a:r>
          </a:p>
        </p:txBody>
      </p:sp>
      <p:pic>
        <p:nvPicPr>
          <p:cNvPr id="7" name="Picture 6">
            <a:extLst>
              <a:ext uri="{FF2B5EF4-FFF2-40B4-BE49-F238E27FC236}">
                <a16:creationId xmlns:a16="http://schemas.microsoft.com/office/drawing/2014/main" id="{2CA70577-F4BB-43F8-A560-891D22AA9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964" y="1124744"/>
            <a:ext cx="3780420" cy="5040560"/>
          </a:xfrm>
          <a:prstGeom prst="rect">
            <a:avLst/>
          </a:prstGeom>
        </p:spPr>
      </p:pic>
    </p:spTree>
    <p:extLst>
      <p:ext uri="{BB962C8B-B14F-4D97-AF65-F5344CB8AC3E}">
        <p14:creationId xmlns:p14="http://schemas.microsoft.com/office/powerpoint/2010/main" val="1668498452"/>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1D45CF6">
            <a:hlinkClick r:id="" action="ppaction://media"/>
            <a:extLst>
              <a:ext uri="{FF2B5EF4-FFF2-40B4-BE49-F238E27FC236}">
                <a16:creationId xmlns:a16="http://schemas.microsoft.com/office/drawing/2014/main" id="{6ABB638B-93B9-ED1E-D9F7-2C8324CB6F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71864" y="1340769"/>
            <a:ext cx="2612752" cy="4750609"/>
          </a:xfrm>
        </p:spPr>
      </p:pic>
      <p:sp>
        <p:nvSpPr>
          <p:cNvPr id="3" name="Title 2">
            <a:extLst>
              <a:ext uri="{FF2B5EF4-FFF2-40B4-BE49-F238E27FC236}">
                <a16:creationId xmlns:a16="http://schemas.microsoft.com/office/drawing/2014/main" id="{CF631D14-581D-4E44-B62D-AE8FA4C463B0}"/>
              </a:ext>
            </a:extLst>
          </p:cNvPr>
          <p:cNvSpPr>
            <a:spLocks noGrp="1"/>
          </p:cNvSpPr>
          <p:nvPr>
            <p:ph type="title"/>
          </p:nvPr>
        </p:nvSpPr>
        <p:spPr/>
        <p:txBody>
          <a:bodyPr>
            <a:normAutofit/>
          </a:bodyPr>
          <a:lstStyle/>
          <a:p>
            <a:pPr algn="ctr"/>
            <a:r>
              <a:rPr lang="en-GB" dirty="0"/>
              <a:t>Edith the Entertainer – 7 years</a:t>
            </a:r>
          </a:p>
        </p:txBody>
      </p:sp>
      <p:pic>
        <p:nvPicPr>
          <p:cNvPr id="5" name="Picture 4" descr="Norfolk Portage Service logo and strapline (3)">
            <a:extLst>
              <a:ext uri="{FF2B5EF4-FFF2-40B4-BE49-F238E27FC236}">
                <a16:creationId xmlns:a16="http://schemas.microsoft.com/office/drawing/2014/main" id="{44F6384D-EE09-D9D2-42EC-E643109CA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28" y="5364163"/>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9F54DEF-1DDC-7B71-90FE-7B0A17BFC7D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048329" y="5301208"/>
            <a:ext cx="1022985" cy="1054100"/>
          </a:xfrm>
          <a:prstGeom prst="rect">
            <a:avLst/>
          </a:prstGeom>
        </p:spPr>
      </p:pic>
    </p:spTree>
    <p:extLst>
      <p:ext uri="{BB962C8B-B14F-4D97-AF65-F5344CB8AC3E}">
        <p14:creationId xmlns:p14="http://schemas.microsoft.com/office/powerpoint/2010/main" val="537313069"/>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34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4160" y="214660"/>
            <a:ext cx="8229600" cy="1143000"/>
          </a:xfrm>
        </p:spPr>
        <p:txBody>
          <a:bodyPr>
            <a:noAutofit/>
          </a:bodyPr>
          <a:lstStyle/>
          <a:p>
            <a:pPr algn="ctr"/>
            <a:r>
              <a:rPr lang="en-GB" sz="4400" dirty="0"/>
              <a:t>Inclusive practice and why it’s important…</a:t>
            </a:r>
          </a:p>
        </p:txBody>
      </p:sp>
      <p:pic>
        <p:nvPicPr>
          <p:cNvPr id="5" name="Picture 4">
            <a:extLst>
              <a:ext uri="{FF2B5EF4-FFF2-40B4-BE49-F238E27FC236}">
                <a16:creationId xmlns:a16="http://schemas.microsoft.com/office/drawing/2014/main" id="{156750F0-5E91-4867-913C-B80FA14F566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47529" y="5589240"/>
            <a:ext cx="1022985" cy="1054100"/>
          </a:xfrm>
          <a:prstGeom prst="rect">
            <a:avLst/>
          </a:prstGeom>
        </p:spPr>
      </p:pic>
      <p:pic>
        <p:nvPicPr>
          <p:cNvPr id="8" name="Picture 2" descr="Norfolk Portage Service logo and strapline (3)">
            <a:extLst>
              <a:ext uri="{FF2B5EF4-FFF2-40B4-BE49-F238E27FC236}">
                <a16:creationId xmlns:a16="http://schemas.microsoft.com/office/drawing/2014/main" id="{0AE5899D-3BF5-4125-8151-50216628E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6320" y="5682903"/>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3C5F5FE0-6F86-4464-B148-F9BB5A20600D}"/>
              </a:ext>
            </a:extLst>
          </p:cNvPr>
          <p:cNvSpPr>
            <a:spLocks noGrp="1"/>
          </p:cNvSpPr>
          <p:nvPr>
            <p:ph idx="1"/>
          </p:nvPr>
        </p:nvSpPr>
        <p:spPr/>
        <p:txBody>
          <a:bodyPr/>
          <a:lstStyle/>
          <a:p>
            <a:r>
              <a:rPr lang="en-GB" dirty="0">
                <a:solidFill>
                  <a:srgbClr val="002060"/>
                </a:solidFill>
                <a:effectLst/>
                <a:latin typeface="+mj-lt"/>
                <a:ea typeface="Calibri" panose="020F0502020204030204" pitchFamily="34" charset="0"/>
                <a:cs typeface="Times New Roman" panose="02020603050405020304" pitchFamily="18" charset="0"/>
              </a:rPr>
              <a:t>It is important that children with additional needs and disabilities are able to see representation of themselves wherever possible</a:t>
            </a:r>
          </a:p>
          <a:p>
            <a:r>
              <a:rPr lang="en-GB" dirty="0">
                <a:solidFill>
                  <a:srgbClr val="002060"/>
                </a:solidFill>
                <a:effectLst/>
                <a:latin typeface="+mj-lt"/>
                <a:ea typeface="Calibri" panose="020F0502020204030204" pitchFamily="34" charset="0"/>
                <a:cs typeface="Times New Roman" panose="02020603050405020304" pitchFamily="18" charset="0"/>
              </a:rPr>
              <a:t>It gives their peers opportunities to learn about differences, within a safe environment that may initiate conversation and learning opportunities.</a:t>
            </a:r>
          </a:p>
          <a:p>
            <a:r>
              <a:rPr lang="en-GB" dirty="0">
                <a:solidFill>
                  <a:srgbClr val="002060"/>
                </a:solidFill>
                <a:latin typeface="+mj-lt"/>
                <a:ea typeface="Calibri" panose="020F0502020204030204" pitchFamily="34" charset="0"/>
                <a:cs typeface="Times New Roman" panose="02020603050405020304" pitchFamily="18" charset="0"/>
              </a:rPr>
              <a:t>It gives siblings a chance to talk about their siblings if they want to</a:t>
            </a:r>
            <a:endParaRPr lang="en-GB" dirty="0">
              <a:effectLst/>
              <a:latin typeface="+mj-l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39943579"/>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1309"/>
            <a:ext cx="8229600" cy="1143000"/>
          </a:xfrm>
        </p:spPr>
        <p:txBody>
          <a:bodyPr>
            <a:noAutofit/>
          </a:bodyPr>
          <a:lstStyle/>
          <a:p>
            <a:br>
              <a:rPr lang="en-GB" sz="3600" dirty="0"/>
            </a:br>
            <a:endParaRPr lang="en-GB" sz="3600" dirty="0"/>
          </a:p>
        </p:txBody>
      </p:sp>
      <p:pic>
        <p:nvPicPr>
          <p:cNvPr id="6" name="Picture 5">
            <a:extLst>
              <a:ext uri="{FF2B5EF4-FFF2-40B4-BE49-F238E27FC236}">
                <a16:creationId xmlns:a16="http://schemas.microsoft.com/office/drawing/2014/main" id="{A2550871-2B21-42ED-83E7-20FC0D3B3CA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47529" y="5661248"/>
            <a:ext cx="1022985" cy="1054100"/>
          </a:xfrm>
          <a:prstGeom prst="rect">
            <a:avLst/>
          </a:prstGeom>
        </p:spPr>
      </p:pic>
      <p:sp>
        <p:nvSpPr>
          <p:cNvPr id="8" name="Content Placeholder 7">
            <a:extLst>
              <a:ext uri="{FF2B5EF4-FFF2-40B4-BE49-F238E27FC236}">
                <a16:creationId xmlns:a16="http://schemas.microsoft.com/office/drawing/2014/main" id="{F1A5C667-AC41-4428-BB79-BBBA8059B428}"/>
              </a:ext>
            </a:extLst>
          </p:cNvPr>
          <p:cNvSpPr>
            <a:spLocks noGrp="1"/>
          </p:cNvSpPr>
          <p:nvPr>
            <p:ph idx="1"/>
          </p:nvPr>
        </p:nvSpPr>
        <p:spPr>
          <a:xfrm>
            <a:off x="2495600" y="1277593"/>
            <a:ext cx="3456384" cy="855264"/>
          </a:xfrm>
        </p:spPr>
        <p:txBody>
          <a:bodyPr>
            <a:normAutofit fontScale="55000" lnSpcReduction="20000"/>
          </a:bodyPr>
          <a:lstStyle/>
          <a:p>
            <a:pPr marL="109728" indent="0">
              <a:buNone/>
            </a:pPr>
            <a:r>
              <a:rPr lang="en-GB" b="0" i="0" dirty="0">
                <a:solidFill>
                  <a:srgbClr val="040C28"/>
                </a:solidFill>
                <a:effectLst/>
                <a:latin typeface="Google Sans"/>
              </a:rPr>
              <a:t>Nasogastric (NG) tubes -</a:t>
            </a:r>
            <a:r>
              <a:rPr lang="en-GB" b="0" i="0" dirty="0">
                <a:solidFill>
                  <a:srgbClr val="202124"/>
                </a:solidFill>
                <a:effectLst/>
                <a:latin typeface="Google Sans"/>
              </a:rPr>
              <a:t>The NG tube is placed in the nose and slid into the stomach. The formula is put into the tube and flows to the stomach</a:t>
            </a:r>
            <a:endParaRPr lang="en-GB" dirty="0"/>
          </a:p>
        </p:txBody>
      </p:sp>
      <p:sp>
        <p:nvSpPr>
          <p:cNvPr id="9" name="TextBox 8">
            <a:extLst>
              <a:ext uri="{FF2B5EF4-FFF2-40B4-BE49-F238E27FC236}">
                <a16:creationId xmlns:a16="http://schemas.microsoft.com/office/drawing/2014/main" id="{F786C35D-C2B3-452D-A2AA-4417A7D72A97}"/>
              </a:ext>
            </a:extLst>
          </p:cNvPr>
          <p:cNvSpPr txBox="1"/>
          <p:nvPr/>
        </p:nvSpPr>
        <p:spPr>
          <a:xfrm>
            <a:off x="2279576" y="404665"/>
            <a:ext cx="7416824" cy="723275"/>
          </a:xfrm>
          <a:prstGeom prst="rect">
            <a:avLst/>
          </a:prstGeom>
          <a:noFill/>
        </p:spPr>
        <p:txBody>
          <a:bodyPr wrap="square" rtlCol="0">
            <a:spAutoFit/>
          </a:bodyPr>
          <a:lstStyle/>
          <a:p>
            <a:pPr algn="ctr" hangingPunct="1"/>
            <a:r>
              <a:rPr lang="en-GB" sz="4100" kern="1200" dirty="0">
                <a:solidFill>
                  <a:prstClr val="black"/>
                </a:solidFill>
                <a:latin typeface="Lucida Sans Unicode"/>
                <a:ea typeface="+mn-ea"/>
                <a:cs typeface="+mn-cs"/>
              </a:rPr>
              <a:t>Medical Adaptations </a:t>
            </a:r>
          </a:p>
        </p:txBody>
      </p:sp>
      <p:pic>
        <p:nvPicPr>
          <p:cNvPr id="13" name="Picture 12">
            <a:extLst>
              <a:ext uri="{FF2B5EF4-FFF2-40B4-BE49-F238E27FC236}">
                <a16:creationId xmlns:a16="http://schemas.microsoft.com/office/drawing/2014/main" id="{22CE44DA-4A71-4CCD-A190-2E9D6FEA1124}"/>
              </a:ext>
            </a:extLst>
          </p:cNvPr>
          <p:cNvPicPr>
            <a:picLocks noChangeAspect="1"/>
          </p:cNvPicPr>
          <p:nvPr/>
        </p:nvPicPr>
        <p:blipFill rotWithShape="1">
          <a:blip r:embed="rId3">
            <a:extLst>
              <a:ext uri="{28A0092B-C50C-407E-A947-70E740481C1C}">
                <a14:useLocalDpi xmlns:a14="http://schemas.microsoft.com/office/drawing/2010/main" val="0"/>
              </a:ext>
            </a:extLst>
          </a:blip>
          <a:srcRect t="37440"/>
          <a:stretch/>
        </p:blipFill>
        <p:spPr>
          <a:xfrm>
            <a:off x="2711927" y="2153817"/>
            <a:ext cx="2952026" cy="3357779"/>
          </a:xfrm>
          <a:prstGeom prst="rect">
            <a:avLst/>
          </a:prstGeom>
        </p:spPr>
      </p:pic>
      <p:pic>
        <p:nvPicPr>
          <p:cNvPr id="15" name="Picture 14" descr="A picture containing person, baby, sitting, indoor&#10;&#10;Description automatically generated">
            <a:extLst>
              <a:ext uri="{FF2B5EF4-FFF2-40B4-BE49-F238E27FC236}">
                <a16:creationId xmlns:a16="http://schemas.microsoft.com/office/drawing/2014/main" id="{35580F67-BBAC-4F14-AA74-00123710E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304" y="1407139"/>
            <a:ext cx="3078342" cy="4104456"/>
          </a:xfrm>
          <a:prstGeom prst="rect">
            <a:avLst/>
          </a:prstGeom>
        </p:spPr>
      </p:pic>
      <p:pic>
        <p:nvPicPr>
          <p:cNvPr id="5" name="Picture 2" descr="Norfolk Portage Service logo and strapline (3)">
            <a:extLst>
              <a:ext uri="{FF2B5EF4-FFF2-40B4-BE49-F238E27FC236}">
                <a16:creationId xmlns:a16="http://schemas.microsoft.com/office/drawing/2014/main" id="{3506AB9A-3707-4AD6-A57F-FB9AF0272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80" y="5532877"/>
            <a:ext cx="1966372" cy="1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7633"/>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ollage of a baby&#10;&#10;Description automatically generated with medium confidence">
            <a:extLst>
              <a:ext uri="{FF2B5EF4-FFF2-40B4-BE49-F238E27FC236}">
                <a16:creationId xmlns:a16="http://schemas.microsoft.com/office/drawing/2014/main" id="{35D58810-184F-4618-AEFA-A4AFF4516C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1545" y="1412777"/>
            <a:ext cx="3695941" cy="3695941"/>
          </a:xfrm>
        </p:spPr>
      </p:pic>
      <p:pic>
        <p:nvPicPr>
          <p:cNvPr id="4" name="Picture 3">
            <a:extLst>
              <a:ext uri="{FF2B5EF4-FFF2-40B4-BE49-F238E27FC236}">
                <a16:creationId xmlns:a16="http://schemas.microsoft.com/office/drawing/2014/main" id="{7EFDEC22-98D0-47B5-AE0D-3C0CE655A72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47529" y="5661248"/>
            <a:ext cx="1022985" cy="1054100"/>
          </a:xfrm>
          <a:prstGeom prst="rect">
            <a:avLst/>
          </a:prstGeom>
        </p:spPr>
      </p:pic>
      <p:pic>
        <p:nvPicPr>
          <p:cNvPr id="5" name="Picture 2" descr="Norfolk Portage Service logo and strapline (3)">
            <a:extLst>
              <a:ext uri="{FF2B5EF4-FFF2-40B4-BE49-F238E27FC236}">
                <a16:creationId xmlns:a16="http://schemas.microsoft.com/office/drawing/2014/main" id="{746E22AF-648D-4348-BB73-29970F4608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6280" y="5445225"/>
            <a:ext cx="1966372" cy="1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erson and a child playing with toys on the floor&#10;&#10;Description automatically generated with low confidence">
            <a:extLst>
              <a:ext uri="{FF2B5EF4-FFF2-40B4-BE49-F238E27FC236}">
                <a16:creationId xmlns:a16="http://schemas.microsoft.com/office/drawing/2014/main" id="{9BA81C0C-CE74-4BD0-B5F4-BB0057BA6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969" y="1628801"/>
            <a:ext cx="4673837" cy="3304861"/>
          </a:xfrm>
          <a:prstGeom prst="rect">
            <a:avLst/>
          </a:prstGeom>
        </p:spPr>
      </p:pic>
    </p:spTree>
    <p:extLst>
      <p:ext uri="{BB962C8B-B14F-4D97-AF65-F5344CB8AC3E}">
        <p14:creationId xmlns:p14="http://schemas.microsoft.com/office/powerpoint/2010/main" val="1870413901"/>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A3E46F86-6467-4998-9A23-7509F5360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32278" y="2212800"/>
            <a:ext cx="2839540" cy="3786053"/>
          </a:xfrm>
          <a:prstGeom prst="rect">
            <a:avLst/>
          </a:prstGeom>
        </p:spPr>
      </p:pic>
      <p:pic>
        <p:nvPicPr>
          <p:cNvPr id="8" name="Picture 2" descr="Norfolk Portage Service logo and strapline (3)">
            <a:extLst>
              <a:ext uri="{FF2B5EF4-FFF2-40B4-BE49-F238E27FC236}">
                <a16:creationId xmlns:a16="http://schemas.microsoft.com/office/drawing/2014/main" id="{F9FF3E0F-EE27-4FE8-A308-0949D7CA67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264" y="5548437"/>
            <a:ext cx="1966372" cy="1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B3F5A1B-39E6-4F6D-A932-F89C89B3A25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47529" y="5661248"/>
            <a:ext cx="1022985" cy="1054100"/>
          </a:xfrm>
          <a:prstGeom prst="rect">
            <a:avLst/>
          </a:prstGeom>
        </p:spPr>
      </p:pic>
      <p:sp>
        <p:nvSpPr>
          <p:cNvPr id="10" name="TextBox 9">
            <a:extLst>
              <a:ext uri="{FF2B5EF4-FFF2-40B4-BE49-F238E27FC236}">
                <a16:creationId xmlns:a16="http://schemas.microsoft.com/office/drawing/2014/main" id="{5D47474C-9212-43D3-A5A4-E6F63222644E}"/>
              </a:ext>
            </a:extLst>
          </p:cNvPr>
          <p:cNvSpPr txBox="1"/>
          <p:nvPr/>
        </p:nvSpPr>
        <p:spPr>
          <a:xfrm>
            <a:off x="2385183" y="556127"/>
            <a:ext cx="3596055" cy="2062103"/>
          </a:xfrm>
          <a:prstGeom prst="rect">
            <a:avLst/>
          </a:prstGeom>
          <a:noFill/>
        </p:spPr>
        <p:txBody>
          <a:bodyPr wrap="square" rtlCol="0">
            <a:spAutoFit/>
          </a:bodyPr>
          <a:lstStyle/>
          <a:p>
            <a:pPr hangingPunct="1"/>
            <a:r>
              <a:rPr lang="en-GB" sz="1600" kern="1200" dirty="0">
                <a:solidFill>
                  <a:prstClr val="black"/>
                </a:solidFill>
                <a:latin typeface="Lucida Sans Unicode"/>
                <a:ea typeface="+mn-ea"/>
                <a:cs typeface="+mn-cs"/>
              </a:rPr>
              <a:t>Gastrostomy –</a:t>
            </a:r>
          </a:p>
          <a:p>
            <a:pPr hangingPunct="1"/>
            <a:r>
              <a:rPr lang="en-GB" sz="1600" kern="1200" dirty="0">
                <a:solidFill>
                  <a:srgbClr val="202124"/>
                </a:solidFill>
                <a:latin typeface="arial" panose="020B0604020202020204" pitchFamily="34" charset="0"/>
                <a:ea typeface="+mn-ea"/>
                <a:cs typeface="+mn-cs"/>
              </a:rPr>
              <a:t>A gastrostomy is a tube which is inserted through the abdominal wall (tummy) into the stomach. There are two common types of gastrostomy, Percutaneous Endoscopic Gastrostomy devices (PEGS) and low-profile 'Buttons'.</a:t>
            </a:r>
            <a:endParaRPr lang="en-GB" sz="1600" kern="1200" dirty="0">
              <a:solidFill>
                <a:prstClr val="black"/>
              </a:solidFill>
              <a:latin typeface="Lucida Sans Unicode"/>
              <a:ea typeface="+mn-ea"/>
              <a:cs typeface="+mn-cs"/>
            </a:endParaRPr>
          </a:p>
        </p:txBody>
      </p:sp>
      <p:pic>
        <p:nvPicPr>
          <p:cNvPr id="14" name="Content Placeholder 13" descr="A picture containing indoor, stuffed, baby, pink&#10;&#10;Description automatically generated">
            <a:extLst>
              <a:ext uri="{FF2B5EF4-FFF2-40B4-BE49-F238E27FC236}">
                <a16:creationId xmlns:a16="http://schemas.microsoft.com/office/drawing/2014/main" id="{E70272AF-FAEA-4F74-8A55-28154C61ACF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237274" y="1022474"/>
            <a:ext cx="4223066" cy="4525962"/>
          </a:xfrm>
        </p:spPr>
      </p:pic>
    </p:spTree>
    <p:extLst>
      <p:ext uri="{BB962C8B-B14F-4D97-AF65-F5344CB8AC3E}">
        <p14:creationId xmlns:p14="http://schemas.microsoft.com/office/powerpoint/2010/main" val="2428769245"/>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baby&#10;&#10;Description automatically generated">
            <a:extLst>
              <a:ext uri="{FF2B5EF4-FFF2-40B4-BE49-F238E27FC236}">
                <a16:creationId xmlns:a16="http://schemas.microsoft.com/office/drawing/2014/main" id="{2B634544-E756-41AC-8572-1540DBFB53B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5601" y="908720"/>
            <a:ext cx="3394471" cy="4525962"/>
          </a:xfrm>
        </p:spPr>
      </p:pic>
      <p:pic>
        <p:nvPicPr>
          <p:cNvPr id="6" name="Picture 5">
            <a:extLst>
              <a:ext uri="{FF2B5EF4-FFF2-40B4-BE49-F238E27FC236}">
                <a16:creationId xmlns:a16="http://schemas.microsoft.com/office/drawing/2014/main" id="{2E867A71-48A0-476B-8CBA-D1B18E77A2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47529" y="5661248"/>
            <a:ext cx="1022985" cy="1054100"/>
          </a:xfrm>
          <a:prstGeom prst="rect">
            <a:avLst/>
          </a:prstGeom>
        </p:spPr>
      </p:pic>
      <p:pic>
        <p:nvPicPr>
          <p:cNvPr id="7" name="Content Placeholder 4" descr="A picture containing person, indoor, wall, little&#10;&#10;Description automatically generated">
            <a:extLst>
              <a:ext uri="{FF2B5EF4-FFF2-40B4-BE49-F238E27FC236}">
                <a16:creationId xmlns:a16="http://schemas.microsoft.com/office/drawing/2014/main" id="{0B951493-5E69-449A-BA01-97567C8C5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908720"/>
            <a:ext cx="3596055" cy="4525962"/>
          </a:xfrm>
          <a:prstGeom prst="rect">
            <a:avLst/>
          </a:prstGeom>
        </p:spPr>
      </p:pic>
      <p:pic>
        <p:nvPicPr>
          <p:cNvPr id="8" name="Picture 2" descr="Norfolk Portage Service logo and strapline (3)">
            <a:extLst>
              <a:ext uri="{FF2B5EF4-FFF2-40B4-BE49-F238E27FC236}">
                <a16:creationId xmlns:a16="http://schemas.microsoft.com/office/drawing/2014/main" id="{63D8C6A4-95A5-469B-A3F7-5DF9F6A6C7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2264" y="5548437"/>
            <a:ext cx="1966372" cy="1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552576"/>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0B365F-9E20-4B08-9609-3017A32E34EB}"/>
              </a:ext>
            </a:extLst>
          </p:cNvPr>
          <p:cNvSpPr>
            <a:spLocks noGrp="1"/>
          </p:cNvSpPr>
          <p:nvPr>
            <p:ph idx="1"/>
          </p:nvPr>
        </p:nvSpPr>
        <p:spPr>
          <a:xfrm>
            <a:off x="1991544" y="620688"/>
            <a:ext cx="3394720" cy="1875664"/>
          </a:xfrm>
        </p:spPr>
        <p:txBody>
          <a:bodyPr/>
          <a:lstStyle/>
          <a:p>
            <a:r>
              <a:rPr lang="en-GB" sz="1600" dirty="0"/>
              <a:t>Stoma Bag </a:t>
            </a:r>
            <a:r>
              <a:rPr lang="en-GB" sz="1600" b="1" dirty="0"/>
              <a:t>–  </a:t>
            </a:r>
            <a:r>
              <a:rPr lang="en-GB" sz="1600" dirty="0">
                <a:solidFill>
                  <a:srgbClr val="040C28"/>
                </a:solidFill>
              </a:rPr>
              <a:t>A colostomy is an operation that connects the colon to the abdominal wall, while an ileostomy connects the last part of the small intestine (ileum) to the abdominal wall.</a:t>
            </a:r>
            <a:r>
              <a:rPr lang="en-GB" sz="1600" dirty="0"/>
              <a:t> </a:t>
            </a:r>
          </a:p>
        </p:txBody>
      </p:sp>
      <p:pic>
        <p:nvPicPr>
          <p:cNvPr id="5" name="Picture 4" descr="A picture containing mammal, dog&#10;&#10;Description automatically generated">
            <a:extLst>
              <a:ext uri="{FF2B5EF4-FFF2-40B4-BE49-F238E27FC236}">
                <a16:creationId xmlns:a16="http://schemas.microsoft.com/office/drawing/2014/main" id="{13CE74E9-5A2D-4B4D-A821-92A410BCF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3592" y="2496352"/>
            <a:ext cx="3394720" cy="3394720"/>
          </a:xfrm>
          <a:prstGeom prst="rect">
            <a:avLst/>
          </a:prstGeom>
        </p:spPr>
      </p:pic>
      <p:pic>
        <p:nvPicPr>
          <p:cNvPr id="5122" name="Picture 2">
            <a:extLst>
              <a:ext uri="{FF2B5EF4-FFF2-40B4-BE49-F238E27FC236}">
                <a16:creationId xmlns:a16="http://schemas.microsoft.com/office/drawing/2014/main" id="{D094A959-6964-4B5C-BAEF-52E13392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01" y="4293096"/>
            <a:ext cx="17335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D5EC6FA-A8E4-4E97-827A-BF4D0C85F2E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47529" y="5661248"/>
            <a:ext cx="1022985" cy="1054100"/>
          </a:xfrm>
          <a:prstGeom prst="rect">
            <a:avLst/>
          </a:prstGeom>
        </p:spPr>
      </p:pic>
      <p:pic>
        <p:nvPicPr>
          <p:cNvPr id="8" name="Picture 2" descr="Norfolk Portage Service logo and strapline (3)">
            <a:extLst>
              <a:ext uri="{FF2B5EF4-FFF2-40B4-BE49-F238E27FC236}">
                <a16:creationId xmlns:a16="http://schemas.microsoft.com/office/drawing/2014/main" id="{C47BAB19-DC97-4C95-A268-687837A0D0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3518" y="5553402"/>
            <a:ext cx="1966372" cy="1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children sitting on the floor with toys&#10;&#10;Description automatically generated with low confidence">
            <a:extLst>
              <a:ext uri="{FF2B5EF4-FFF2-40B4-BE49-F238E27FC236}">
                <a16:creationId xmlns:a16="http://schemas.microsoft.com/office/drawing/2014/main" id="{740F6C1A-9D31-4E0F-A30C-90720C7691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371"/>
          <a:stretch/>
        </p:blipFill>
        <p:spPr>
          <a:xfrm>
            <a:off x="5962328" y="764704"/>
            <a:ext cx="4581718" cy="2736304"/>
          </a:xfrm>
          <a:prstGeom prst="rect">
            <a:avLst/>
          </a:prstGeom>
        </p:spPr>
      </p:pic>
    </p:spTree>
    <p:extLst>
      <p:ext uri="{BB962C8B-B14F-4D97-AF65-F5344CB8AC3E}">
        <p14:creationId xmlns:p14="http://schemas.microsoft.com/office/powerpoint/2010/main" val="674570892"/>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white sign with white text&#10;&#10;Description automatically generated">
            <a:extLst>
              <a:ext uri="{FF2B5EF4-FFF2-40B4-BE49-F238E27FC236}">
                <a16:creationId xmlns:a16="http://schemas.microsoft.com/office/drawing/2014/main" id="{3ADCCDC3-4D1E-8D2F-FCB0-A11FA7B0BC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flipV="1">
            <a:off x="10210800" y="6032698"/>
            <a:ext cx="46038" cy="34528"/>
          </a:xfrm>
        </p:spPr>
      </p:pic>
      <p:sp>
        <p:nvSpPr>
          <p:cNvPr id="3" name="Title 2"/>
          <p:cNvSpPr>
            <a:spLocks noGrp="1"/>
          </p:cNvSpPr>
          <p:nvPr>
            <p:ph type="title"/>
          </p:nvPr>
        </p:nvSpPr>
        <p:spPr>
          <a:xfrm>
            <a:off x="1981199" y="548680"/>
            <a:ext cx="8229600" cy="1143000"/>
          </a:xfrm>
        </p:spPr>
        <p:txBody>
          <a:bodyPr>
            <a:normAutofit fontScale="90000"/>
          </a:bodyPr>
          <a:lstStyle/>
          <a:p>
            <a:pPr algn="ctr"/>
            <a:r>
              <a:rPr lang="en-GB" sz="5400" dirty="0"/>
              <a:t>But…. What IS Portage ?!</a:t>
            </a:r>
          </a:p>
        </p:txBody>
      </p:sp>
      <p:pic>
        <p:nvPicPr>
          <p:cNvPr id="9230" name="Picture 14" descr="Image result for images of portage can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498" y="1911193"/>
            <a:ext cx="5639002" cy="45762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2059F9-1801-4EDA-BD5B-6BCFF881ED6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210674" y="5661248"/>
            <a:ext cx="1022985" cy="1054100"/>
          </a:xfrm>
          <a:prstGeom prst="rect">
            <a:avLst/>
          </a:prstGeom>
        </p:spPr>
      </p:pic>
      <p:pic>
        <p:nvPicPr>
          <p:cNvPr id="6" name="Picture 2" descr="Norfolk Portage Service logo and strapline (3)">
            <a:extLst>
              <a:ext uri="{FF2B5EF4-FFF2-40B4-BE49-F238E27FC236}">
                <a16:creationId xmlns:a16="http://schemas.microsoft.com/office/drawing/2014/main" id="{702B33CC-1115-4B5E-B29D-2E36B202E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2" y="5848574"/>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and white sign with white text&#10;&#10;Description automatically generated">
            <a:extLst>
              <a:ext uri="{FF2B5EF4-FFF2-40B4-BE49-F238E27FC236}">
                <a16:creationId xmlns:a16="http://schemas.microsoft.com/office/drawing/2014/main" id="{82392581-6730-6272-8222-C1CAA80790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3105414"/>
            <a:ext cx="2555776" cy="1475714"/>
          </a:xfrm>
          <a:prstGeom prst="rect">
            <a:avLst/>
          </a:prstGeom>
        </p:spPr>
      </p:pic>
    </p:spTree>
    <p:extLst>
      <p:ext uri="{BB962C8B-B14F-4D97-AF65-F5344CB8AC3E}">
        <p14:creationId xmlns:p14="http://schemas.microsoft.com/office/powerpoint/2010/main" val="107498150"/>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GB" dirty="0"/>
            </a:br>
            <a:br>
              <a:rPr lang="en-GB" dirty="0"/>
            </a:br>
            <a:br>
              <a:rPr lang="en-GB" dirty="0"/>
            </a:br>
            <a:br>
              <a:rPr lang="en-GB" dirty="0"/>
            </a:br>
            <a:br>
              <a:rPr lang="en-GB" sz="4000" dirty="0"/>
            </a:br>
            <a:endParaRPr lang="en-GB" sz="4000" dirty="0"/>
          </a:p>
        </p:txBody>
      </p:sp>
      <p:pic>
        <p:nvPicPr>
          <p:cNvPr id="6" name="Picture 4" descr="Norfolk Portage Service logo and strapl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992" y="5632867"/>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EFAC2E3-9F56-40D2-82B6-745628E2891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64937" y="5729485"/>
            <a:ext cx="1022985" cy="1054100"/>
          </a:xfrm>
          <a:prstGeom prst="rect">
            <a:avLst/>
          </a:prstGeom>
        </p:spPr>
      </p:pic>
      <p:sp>
        <p:nvSpPr>
          <p:cNvPr id="8" name="Content Placeholder 7">
            <a:extLst>
              <a:ext uri="{FF2B5EF4-FFF2-40B4-BE49-F238E27FC236}">
                <a16:creationId xmlns:a16="http://schemas.microsoft.com/office/drawing/2014/main" id="{0DB8E973-03F3-4085-9406-D171D4DEB7E3}"/>
              </a:ext>
            </a:extLst>
          </p:cNvPr>
          <p:cNvSpPr>
            <a:spLocks noGrp="1"/>
          </p:cNvSpPr>
          <p:nvPr>
            <p:ph idx="1"/>
          </p:nvPr>
        </p:nvSpPr>
        <p:spPr>
          <a:xfrm>
            <a:off x="1981201" y="625421"/>
            <a:ext cx="4546849" cy="1875663"/>
          </a:xfrm>
        </p:spPr>
        <p:txBody>
          <a:bodyPr>
            <a:normAutofit/>
          </a:bodyPr>
          <a:lstStyle/>
          <a:p>
            <a:pPr marL="109728" indent="0">
              <a:buNone/>
            </a:pPr>
            <a:r>
              <a:rPr lang="en-GB" sz="1600" dirty="0">
                <a:solidFill>
                  <a:srgbClr val="202124"/>
                </a:solidFill>
              </a:rPr>
              <a:t>Tracheostomy - A tracheostomy is </a:t>
            </a:r>
            <a:r>
              <a:rPr lang="en-GB" sz="1600" dirty="0">
                <a:solidFill>
                  <a:srgbClr val="040C28"/>
                </a:solidFill>
              </a:rPr>
              <a:t>an opening created at the front of the neck so a tube can be inserted into the windpipe (trachea) to help you breathe</a:t>
            </a:r>
            <a:r>
              <a:rPr lang="en-GB" sz="1600" dirty="0">
                <a:solidFill>
                  <a:srgbClr val="202124"/>
                </a:solidFill>
              </a:rPr>
              <a:t>. If necessary, the tube can be connected to an oxygen supply and a breathing machine called a ventilator.</a:t>
            </a:r>
            <a:endParaRPr lang="en-GB" sz="1600" dirty="0"/>
          </a:p>
        </p:txBody>
      </p:sp>
      <p:pic>
        <p:nvPicPr>
          <p:cNvPr id="12" name="Picture 11" descr="A person holding a stuffed animal&#10;&#10;Description automatically generated with medium confidence">
            <a:extLst>
              <a:ext uri="{FF2B5EF4-FFF2-40B4-BE49-F238E27FC236}">
                <a16:creationId xmlns:a16="http://schemas.microsoft.com/office/drawing/2014/main" id="{8E8C5F3A-780D-46EC-8C9A-153DF290B4F1}"/>
              </a:ext>
            </a:extLst>
          </p:cNvPr>
          <p:cNvPicPr>
            <a:picLocks noChangeAspect="1"/>
          </p:cNvPicPr>
          <p:nvPr/>
        </p:nvPicPr>
        <p:blipFill rotWithShape="1">
          <a:blip r:embed="rId5">
            <a:extLst>
              <a:ext uri="{28A0092B-C50C-407E-A947-70E740481C1C}">
                <a14:useLocalDpi xmlns:a14="http://schemas.microsoft.com/office/drawing/2010/main" val="0"/>
              </a:ext>
            </a:extLst>
          </a:blip>
          <a:srcRect l="5898" t="-1851" r="-5898" b="25906"/>
          <a:stretch/>
        </p:blipFill>
        <p:spPr>
          <a:xfrm>
            <a:off x="1764531" y="2262838"/>
            <a:ext cx="2586000" cy="3228402"/>
          </a:xfrm>
          <a:prstGeom prst="rect">
            <a:avLst/>
          </a:prstGeom>
        </p:spPr>
      </p:pic>
      <p:pic>
        <p:nvPicPr>
          <p:cNvPr id="4" name="Picture 3" descr="A baby doll with a pacifier and a stuffed animal&#10;&#10;Description automatically generated with medium confidence">
            <a:extLst>
              <a:ext uri="{FF2B5EF4-FFF2-40B4-BE49-F238E27FC236}">
                <a16:creationId xmlns:a16="http://schemas.microsoft.com/office/drawing/2014/main" id="{F45EE6E9-6AEA-4160-807D-BD9BF1FB5F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68111" y="2753670"/>
            <a:ext cx="3142359" cy="2332785"/>
          </a:xfrm>
          <a:prstGeom prst="rect">
            <a:avLst/>
          </a:prstGeom>
        </p:spPr>
      </p:pic>
      <p:pic>
        <p:nvPicPr>
          <p:cNvPr id="5" name="Picture 4" descr="A child sitting on the floor with dolls&#10;&#10;Description automatically generated with low confidence">
            <a:extLst>
              <a:ext uri="{FF2B5EF4-FFF2-40B4-BE49-F238E27FC236}">
                <a16:creationId xmlns:a16="http://schemas.microsoft.com/office/drawing/2014/main" id="{2E765F7E-46AA-3F71-6593-E2258346B9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6388" y="766096"/>
            <a:ext cx="3543858" cy="4725144"/>
          </a:xfrm>
          <a:prstGeom prst="rect">
            <a:avLst/>
          </a:prstGeom>
        </p:spPr>
      </p:pic>
    </p:spTree>
    <p:extLst>
      <p:ext uri="{BB962C8B-B14F-4D97-AF65-F5344CB8AC3E}">
        <p14:creationId xmlns:p14="http://schemas.microsoft.com/office/powerpoint/2010/main" val="2770293706"/>
      </p:ext>
    </p:extLst>
  </p:cSld>
  <p:clrMapOvr>
    <a:masterClrMapping/>
  </p:clrMapOvr>
  <mc:AlternateContent xmlns:mc="http://schemas.openxmlformats.org/markup-compatibility/2006" xmlns:p14="http://schemas.microsoft.com/office/powerpoint/2010/main">
    <mc:Choice Requires="p14">
      <p:transition p14:dur="4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dirty="0"/>
              <a:t>Parent Quote </a:t>
            </a:r>
          </a:p>
        </p:txBody>
      </p:sp>
      <p:pic>
        <p:nvPicPr>
          <p:cNvPr id="4" name="Picture 3">
            <a:extLst>
              <a:ext uri="{FF2B5EF4-FFF2-40B4-BE49-F238E27FC236}">
                <a16:creationId xmlns:a16="http://schemas.microsoft.com/office/drawing/2014/main" id="{D67852A8-4E3E-4596-B89B-E3C284494A7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81201" y="6021288"/>
            <a:ext cx="817305" cy="704536"/>
          </a:xfrm>
          <a:prstGeom prst="rect">
            <a:avLst/>
          </a:prstGeom>
        </p:spPr>
      </p:pic>
      <p:pic>
        <p:nvPicPr>
          <p:cNvPr id="5" name="Picture 6" descr="Norfolk Portage Service logo and strapline (3)">
            <a:extLst>
              <a:ext uri="{FF2B5EF4-FFF2-40B4-BE49-F238E27FC236}">
                <a16:creationId xmlns:a16="http://schemas.microsoft.com/office/drawing/2014/main" id="{9337969A-E01D-46B5-ACCE-940F1C1434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7139" y="6021289"/>
            <a:ext cx="1345325" cy="79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0A73695-9946-D307-24C3-93D5760337C2}"/>
              </a:ext>
            </a:extLst>
          </p:cNvPr>
          <p:cNvSpPr txBox="1"/>
          <p:nvPr/>
        </p:nvSpPr>
        <p:spPr>
          <a:xfrm>
            <a:off x="2495600" y="1196753"/>
            <a:ext cx="7488832" cy="4893647"/>
          </a:xfrm>
          <a:prstGeom prst="rect">
            <a:avLst/>
          </a:prstGeom>
          <a:noFill/>
        </p:spPr>
        <p:txBody>
          <a:bodyPr wrap="square" rtlCol="0">
            <a:spAutoFit/>
          </a:bodyPr>
          <a:lstStyle/>
          <a:p>
            <a:pPr hangingPunct="1"/>
            <a:r>
              <a:rPr lang="en-GB" sz="2400" kern="1200" dirty="0">
                <a:solidFill>
                  <a:prstClr val="black"/>
                </a:solidFill>
                <a:latin typeface="Comic Sans MS" panose="030F0702030302020204" pitchFamily="66" charset="0"/>
                <a:ea typeface="Calibri" panose="020F0502020204030204" pitchFamily="34" charset="0"/>
                <a:cs typeface="+mn-cs"/>
              </a:rPr>
              <a:t>“Lottie has enjoyed a doll like her. It would be brilliant if a doll like this could have been introduced into her preschool environment to give her peers a chance to ask questions, to explore and understand. So it didn’t feel as daunting when Lottie arrived and with all the equipment that comes with her. In particular at meal times with her feeding routines and syringes etc. I think it would be great if the children could have the opportunity to play with things like syringes and the doll etc. So they understand what they do and to work on boundaries to know what they can and cannot touch.” Tara  - Lottie’s mum.</a:t>
            </a:r>
            <a:endParaRPr lang="en-GB" sz="2400" kern="1200" dirty="0">
              <a:solidFill>
                <a:prstClr val="black"/>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077049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908194" y="1189906"/>
            <a:ext cx="3683750" cy="2088232"/>
          </a:xfrm>
        </p:spPr>
        <p:txBody>
          <a:bodyPr>
            <a:normAutofit/>
          </a:bodyPr>
          <a:lstStyle/>
          <a:p>
            <a:pPr marL="109728" indent="0">
              <a:buSzPct val="120000"/>
              <a:buNone/>
            </a:pPr>
            <a:r>
              <a:rPr lang="en-GB" sz="1600" dirty="0"/>
              <a:t>AFO/Splints -  AFO/Splints are a crucial piece of equipment for many children with spastic diplegia. The main function of the AFO is to maintain the foot in a certain position. This then provides a stable base of support that facilities the function.</a:t>
            </a:r>
          </a:p>
        </p:txBody>
      </p:sp>
      <p:sp>
        <p:nvSpPr>
          <p:cNvPr id="3" name="Title 2"/>
          <p:cNvSpPr>
            <a:spLocks noGrp="1"/>
          </p:cNvSpPr>
          <p:nvPr>
            <p:ph type="title"/>
          </p:nvPr>
        </p:nvSpPr>
        <p:spPr>
          <a:xfrm>
            <a:off x="2063552" y="332656"/>
            <a:ext cx="8064896" cy="857250"/>
          </a:xfrm>
        </p:spPr>
        <p:txBody>
          <a:bodyPr>
            <a:normAutofit/>
          </a:bodyPr>
          <a:lstStyle/>
          <a:p>
            <a:pPr algn="ctr"/>
            <a:r>
              <a:rPr lang="en-GB" dirty="0"/>
              <a:t>Physical Disabilities Adaptions</a:t>
            </a:r>
          </a:p>
        </p:txBody>
      </p:sp>
      <p:pic>
        <p:nvPicPr>
          <p:cNvPr id="4" name="Picture 3" descr="A picture containing person, indoor&#10;&#10;Description automatically generated">
            <a:extLst>
              <a:ext uri="{FF2B5EF4-FFF2-40B4-BE49-F238E27FC236}">
                <a16:creationId xmlns:a16="http://schemas.microsoft.com/office/drawing/2014/main" id="{0793A9B8-CBCE-4A75-B777-335733BC5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945" y="1818919"/>
            <a:ext cx="4757727" cy="3364180"/>
          </a:xfrm>
          <a:prstGeom prst="rect">
            <a:avLst/>
          </a:prstGeom>
        </p:spPr>
      </p:pic>
      <p:pic>
        <p:nvPicPr>
          <p:cNvPr id="9" name="Picture 8" descr="A picture containing floor, sitting, indoor, wooden&#10;&#10;Description automatically generated">
            <a:extLst>
              <a:ext uri="{FF2B5EF4-FFF2-40B4-BE49-F238E27FC236}">
                <a16:creationId xmlns:a16="http://schemas.microsoft.com/office/drawing/2014/main" id="{1F889491-98BB-4FEA-A78E-DD05A23721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9" b="30051"/>
          <a:stretch/>
        </p:blipFill>
        <p:spPr>
          <a:xfrm>
            <a:off x="2639617" y="3212976"/>
            <a:ext cx="2525029" cy="2808312"/>
          </a:xfrm>
          <a:prstGeom prst="rect">
            <a:avLst/>
          </a:prstGeom>
        </p:spPr>
      </p:pic>
      <p:pic>
        <p:nvPicPr>
          <p:cNvPr id="10" name="Picture 9">
            <a:extLst>
              <a:ext uri="{FF2B5EF4-FFF2-40B4-BE49-F238E27FC236}">
                <a16:creationId xmlns:a16="http://schemas.microsoft.com/office/drawing/2014/main" id="{56CA4A3D-2514-4E2B-A68A-1D31C759696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75521" y="5671724"/>
            <a:ext cx="1022985" cy="1054100"/>
          </a:xfrm>
          <a:prstGeom prst="rect">
            <a:avLst/>
          </a:prstGeom>
        </p:spPr>
      </p:pic>
      <p:pic>
        <p:nvPicPr>
          <p:cNvPr id="11" name="Picture 6" descr="Norfolk Portage Service logo and strapline (3)">
            <a:extLst>
              <a:ext uri="{FF2B5EF4-FFF2-40B4-BE49-F238E27FC236}">
                <a16:creationId xmlns:a16="http://schemas.microsoft.com/office/drawing/2014/main" id="{97215F2D-C12B-446C-8562-52442CC287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256" y="5406926"/>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86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r>
              <a:rPr lang="en-GB" dirty="0"/>
              <a:t>Step by step to make splints</a:t>
            </a:r>
          </a:p>
        </p:txBody>
      </p:sp>
      <p:pic>
        <p:nvPicPr>
          <p:cNvPr id="3" name="Picture 2" descr="A picture containing plastic, yellow, indoor, container&#10;&#10;Description automatically generated">
            <a:extLst>
              <a:ext uri="{FF2B5EF4-FFF2-40B4-BE49-F238E27FC236}">
                <a16:creationId xmlns:a16="http://schemas.microsoft.com/office/drawing/2014/main" id="{7ADDD35F-8104-4B13-AC67-ABF670A9A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196752"/>
            <a:ext cx="1512168" cy="2016224"/>
          </a:xfrm>
          <a:prstGeom prst="rect">
            <a:avLst/>
          </a:prstGeom>
        </p:spPr>
      </p:pic>
      <p:pic>
        <p:nvPicPr>
          <p:cNvPr id="6" name="Picture 5" descr="A picture containing yellow, indoor, tray, plastic&#10;&#10;Description automatically generated">
            <a:extLst>
              <a:ext uri="{FF2B5EF4-FFF2-40B4-BE49-F238E27FC236}">
                <a16:creationId xmlns:a16="http://schemas.microsoft.com/office/drawing/2014/main" id="{59603C82-A623-4860-B72C-F73C867B7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496" y="1196752"/>
            <a:ext cx="1512168" cy="2016224"/>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4BE7CF1C-47F8-4F4B-AFDE-5338A62B4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336" y="1190307"/>
            <a:ext cx="1512168" cy="2016224"/>
          </a:xfrm>
          <a:prstGeom prst="rect">
            <a:avLst/>
          </a:prstGeom>
        </p:spPr>
      </p:pic>
      <p:pic>
        <p:nvPicPr>
          <p:cNvPr id="12" name="Picture 11" descr="A close-up of some food&#10;&#10;Description automatically generated with low confidence">
            <a:extLst>
              <a:ext uri="{FF2B5EF4-FFF2-40B4-BE49-F238E27FC236}">
                <a16:creationId xmlns:a16="http://schemas.microsoft.com/office/drawing/2014/main" id="{AAB2B279-C66E-4156-9EF1-2D56C693B6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564" y="1196753"/>
            <a:ext cx="1512169" cy="2016225"/>
          </a:xfrm>
          <a:prstGeom prst="rect">
            <a:avLst/>
          </a:prstGeom>
        </p:spPr>
      </p:pic>
      <p:pic>
        <p:nvPicPr>
          <p:cNvPr id="14" name="Picture 13">
            <a:extLst>
              <a:ext uri="{FF2B5EF4-FFF2-40B4-BE49-F238E27FC236}">
                <a16:creationId xmlns:a16="http://schemas.microsoft.com/office/drawing/2014/main" id="{127F3F34-C4A3-4BBB-8DD5-2A706935B6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8632" y="1170504"/>
            <a:ext cx="1134834" cy="2016223"/>
          </a:xfrm>
          <a:prstGeom prst="rect">
            <a:avLst/>
          </a:prstGeom>
        </p:spPr>
      </p:pic>
      <p:pic>
        <p:nvPicPr>
          <p:cNvPr id="16" name="Picture 15">
            <a:extLst>
              <a:ext uri="{FF2B5EF4-FFF2-40B4-BE49-F238E27FC236}">
                <a16:creationId xmlns:a16="http://schemas.microsoft.com/office/drawing/2014/main" id="{8333D3ED-EFF9-4FE0-A1AC-0690C52518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1200" y="3356992"/>
            <a:ext cx="2030730" cy="1143000"/>
          </a:xfrm>
          <a:prstGeom prst="rect">
            <a:avLst/>
          </a:prstGeom>
        </p:spPr>
      </p:pic>
      <p:pic>
        <p:nvPicPr>
          <p:cNvPr id="20" name="Picture 19" descr="A picture containing indoor, white&#10;&#10;Description automatically generated">
            <a:extLst>
              <a:ext uri="{FF2B5EF4-FFF2-40B4-BE49-F238E27FC236}">
                <a16:creationId xmlns:a16="http://schemas.microsoft.com/office/drawing/2014/main" id="{01E6C2DD-07B6-416C-88C6-A6090B939F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6167" y="3337168"/>
            <a:ext cx="1285025" cy="2283061"/>
          </a:xfrm>
          <a:prstGeom prst="rect">
            <a:avLst/>
          </a:prstGeom>
        </p:spPr>
      </p:pic>
      <p:pic>
        <p:nvPicPr>
          <p:cNvPr id="21" name="Picture 20">
            <a:extLst>
              <a:ext uri="{FF2B5EF4-FFF2-40B4-BE49-F238E27FC236}">
                <a16:creationId xmlns:a16="http://schemas.microsoft.com/office/drawing/2014/main" id="{4A4FE404-ABBB-4834-BD53-70C29803A90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1775521" y="5671724"/>
            <a:ext cx="1022985" cy="1054100"/>
          </a:xfrm>
          <a:prstGeom prst="rect">
            <a:avLst/>
          </a:prstGeom>
        </p:spPr>
      </p:pic>
      <p:pic>
        <p:nvPicPr>
          <p:cNvPr id="22" name="Picture 6" descr="Norfolk Portage Service logo and strapline (3)">
            <a:extLst>
              <a:ext uri="{FF2B5EF4-FFF2-40B4-BE49-F238E27FC236}">
                <a16:creationId xmlns:a16="http://schemas.microsoft.com/office/drawing/2014/main" id="{2EDA981F-51D5-4DD0-B483-EF6FCE6269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9153" y="5497100"/>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picture containing indoor, computer, desk, computer&#10;&#10;Description automatically generated">
            <a:extLst>
              <a:ext uri="{FF2B5EF4-FFF2-40B4-BE49-F238E27FC236}">
                <a16:creationId xmlns:a16="http://schemas.microsoft.com/office/drawing/2014/main" id="{0218A762-1D37-470C-87EB-72371C7061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64122" y="3356072"/>
            <a:ext cx="1285025" cy="2283061"/>
          </a:xfrm>
          <a:prstGeom prst="rect">
            <a:avLst/>
          </a:prstGeom>
        </p:spPr>
      </p:pic>
      <p:pic>
        <p:nvPicPr>
          <p:cNvPr id="26" name="Picture 25" descr="A picture containing floor, sitting, indoor, wooden&#10;&#10;Description automatically generated">
            <a:extLst>
              <a:ext uri="{FF2B5EF4-FFF2-40B4-BE49-F238E27FC236}">
                <a16:creationId xmlns:a16="http://schemas.microsoft.com/office/drawing/2014/main" id="{9875958C-F501-44D1-B952-8D5DBEDF4A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417" b="23692"/>
          <a:stretch/>
        </p:blipFill>
        <p:spPr>
          <a:xfrm>
            <a:off x="7013383" y="3337167"/>
            <a:ext cx="1525423" cy="2283061"/>
          </a:xfrm>
          <a:prstGeom prst="rect">
            <a:avLst/>
          </a:prstGeom>
        </p:spPr>
      </p:pic>
    </p:spTree>
    <p:extLst>
      <p:ext uri="{BB962C8B-B14F-4D97-AF65-F5344CB8AC3E}">
        <p14:creationId xmlns:p14="http://schemas.microsoft.com/office/powerpoint/2010/main" val="4008818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ild sitting in a chair&#10;&#10;Description automatically generated with medium confidence">
            <a:extLst>
              <a:ext uri="{FF2B5EF4-FFF2-40B4-BE49-F238E27FC236}">
                <a16:creationId xmlns:a16="http://schemas.microsoft.com/office/drawing/2014/main" id="{B73F9CDB-61E5-493D-B079-C563F308C4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9559" y="1329321"/>
            <a:ext cx="2595022" cy="3460030"/>
          </a:xfrm>
        </p:spPr>
      </p:pic>
      <p:sp>
        <p:nvSpPr>
          <p:cNvPr id="3" name="Title 2"/>
          <p:cNvSpPr>
            <a:spLocks noGrp="1"/>
          </p:cNvSpPr>
          <p:nvPr>
            <p:ph type="title"/>
          </p:nvPr>
        </p:nvSpPr>
        <p:spPr/>
        <p:txBody>
          <a:bodyPr>
            <a:normAutofit/>
          </a:bodyPr>
          <a:lstStyle/>
          <a:p>
            <a:pPr algn="ctr"/>
            <a:r>
              <a:rPr lang="en-GB" dirty="0"/>
              <a:t>Sensory Impairment: Vision</a:t>
            </a:r>
          </a:p>
        </p:txBody>
      </p:sp>
      <p:pic>
        <p:nvPicPr>
          <p:cNvPr id="8" name="Picture 7" descr="A picture containing text, person, window, indoor&#10;&#10;Description automatically generated">
            <a:extLst>
              <a:ext uri="{FF2B5EF4-FFF2-40B4-BE49-F238E27FC236}">
                <a16:creationId xmlns:a16="http://schemas.microsoft.com/office/drawing/2014/main" id="{B16A82D6-ED7E-48B7-BF2F-57EB78B76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778" y="1329321"/>
            <a:ext cx="2595023" cy="3460030"/>
          </a:xfrm>
          <a:prstGeom prst="rect">
            <a:avLst/>
          </a:prstGeom>
        </p:spPr>
      </p:pic>
      <p:pic>
        <p:nvPicPr>
          <p:cNvPr id="9" name="Picture 8">
            <a:extLst>
              <a:ext uri="{FF2B5EF4-FFF2-40B4-BE49-F238E27FC236}">
                <a16:creationId xmlns:a16="http://schemas.microsoft.com/office/drawing/2014/main" id="{55AE5EFC-BCAA-42ED-8666-9D5842E6F1B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75521" y="5671724"/>
            <a:ext cx="1022985" cy="1054100"/>
          </a:xfrm>
          <a:prstGeom prst="rect">
            <a:avLst/>
          </a:prstGeom>
        </p:spPr>
      </p:pic>
      <p:pic>
        <p:nvPicPr>
          <p:cNvPr id="10" name="Picture 9" descr="Norfolk Portage Service logo and strapline (3)">
            <a:extLst>
              <a:ext uri="{FF2B5EF4-FFF2-40B4-BE49-F238E27FC236}">
                <a16:creationId xmlns:a16="http://schemas.microsoft.com/office/drawing/2014/main" id="{4CA2E33C-FF9B-465F-BD37-9BD53CB20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376" y="5450367"/>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tuffed animal on a couch&#10;&#10;Description automatically generated with low confidence">
            <a:extLst>
              <a:ext uri="{FF2B5EF4-FFF2-40B4-BE49-F238E27FC236}">
                <a16:creationId xmlns:a16="http://schemas.microsoft.com/office/drawing/2014/main" id="{C8F860EF-7DDB-69DC-6533-FCFE5BFA5B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365163" y="2493353"/>
            <a:ext cx="3460030" cy="2595023"/>
          </a:xfrm>
          <a:prstGeom prst="rect">
            <a:avLst/>
          </a:prstGeom>
        </p:spPr>
      </p:pic>
    </p:spTree>
    <p:extLst>
      <p:ext uri="{BB962C8B-B14F-4D97-AF65-F5344CB8AC3E}">
        <p14:creationId xmlns:p14="http://schemas.microsoft.com/office/powerpoint/2010/main" val="2493194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orfolk Portage Service logo and strapline (3)">
            <a:extLst>
              <a:ext uri="{FF2B5EF4-FFF2-40B4-BE49-F238E27FC236}">
                <a16:creationId xmlns:a16="http://schemas.microsoft.com/office/drawing/2014/main" id="{9ED2975A-0DC4-4A44-B85B-27737865F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6280" y="5517233"/>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4FEE04D-0259-44EC-A77C-B3AFC4938B5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66827" y="5721246"/>
            <a:ext cx="1022985" cy="1054100"/>
          </a:xfrm>
          <a:prstGeom prst="rect">
            <a:avLst/>
          </a:prstGeom>
        </p:spPr>
      </p:pic>
      <p:sp>
        <p:nvSpPr>
          <p:cNvPr id="8" name="TextBox 7">
            <a:extLst>
              <a:ext uri="{FF2B5EF4-FFF2-40B4-BE49-F238E27FC236}">
                <a16:creationId xmlns:a16="http://schemas.microsoft.com/office/drawing/2014/main" id="{75DA20A1-10AA-4E77-B4A2-BCD2E579CA35}"/>
              </a:ext>
            </a:extLst>
          </p:cNvPr>
          <p:cNvSpPr txBox="1"/>
          <p:nvPr/>
        </p:nvSpPr>
        <p:spPr>
          <a:xfrm>
            <a:off x="3799115" y="3243807"/>
            <a:ext cx="4579256" cy="392159"/>
          </a:xfrm>
          <a:prstGeom prst="rect">
            <a:avLst/>
          </a:prstGeom>
          <a:noFill/>
        </p:spPr>
        <p:txBody>
          <a:bodyPr wrap="square">
            <a:spAutoFit/>
          </a:bodyPr>
          <a:lstStyle/>
          <a:p>
            <a:pPr hangingPunct="1">
              <a:lnSpc>
                <a:spcPct val="115000"/>
              </a:lnSpc>
              <a:spcAft>
                <a:spcPts val="1000"/>
              </a:spcAft>
            </a:pPr>
            <a:r>
              <a:rPr lang="en-GB"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1026" name="Picture 2">
            <a:extLst>
              <a:ext uri="{FF2B5EF4-FFF2-40B4-BE49-F238E27FC236}">
                <a16:creationId xmlns:a16="http://schemas.microsoft.com/office/drawing/2014/main" id="{7A645B8D-2D33-4269-8BAF-44B3D2FAF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026" y="3273894"/>
            <a:ext cx="2755698" cy="2755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artoon, indoor, book&#10;&#10;Description automatically generated">
            <a:extLst>
              <a:ext uri="{FF2B5EF4-FFF2-40B4-BE49-F238E27FC236}">
                <a16:creationId xmlns:a16="http://schemas.microsoft.com/office/drawing/2014/main" id="{6947EF42-6285-4556-8123-0D4ADBF37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27" y="420719"/>
            <a:ext cx="3635328" cy="2726496"/>
          </a:xfrm>
          <a:prstGeom prst="rect">
            <a:avLst/>
          </a:prstGeom>
        </p:spPr>
      </p:pic>
      <p:sp>
        <p:nvSpPr>
          <p:cNvPr id="4" name="TextBox 3">
            <a:extLst>
              <a:ext uri="{FF2B5EF4-FFF2-40B4-BE49-F238E27FC236}">
                <a16:creationId xmlns:a16="http://schemas.microsoft.com/office/drawing/2014/main" id="{6A536351-5DF5-0DC5-A251-474309F7F727}"/>
              </a:ext>
            </a:extLst>
          </p:cNvPr>
          <p:cNvSpPr txBox="1"/>
          <p:nvPr/>
        </p:nvSpPr>
        <p:spPr>
          <a:xfrm>
            <a:off x="6312024" y="692696"/>
            <a:ext cx="3816424" cy="2308324"/>
          </a:xfrm>
          <a:prstGeom prst="rect">
            <a:avLst/>
          </a:prstGeom>
          <a:noFill/>
        </p:spPr>
        <p:txBody>
          <a:bodyPr wrap="square" rtlCol="0">
            <a:spAutoFit/>
          </a:bodyPr>
          <a:lstStyle/>
          <a:p>
            <a:pPr hangingPunct="1"/>
            <a:r>
              <a:rPr lang="en-GB" kern="1200" dirty="0">
                <a:solidFill>
                  <a:prstClr val="black"/>
                </a:solidFill>
                <a:latin typeface="Lucida Sans Unicode"/>
                <a:ea typeface="+mn-ea"/>
                <a:cs typeface="+mn-cs"/>
              </a:rPr>
              <a:t>There are different ways to introduce books for children with visual impairments. These include textured books, ones with braille and ones from Living Painting, that raise the pictures for children to feel. There are also audio books. </a:t>
            </a:r>
          </a:p>
        </p:txBody>
      </p:sp>
      <p:pic>
        <p:nvPicPr>
          <p:cNvPr id="15" name="Picture 2" descr="That's not my puppy…: 1 : Watt, Fiona, Watt, Fiona, Watt, Fiona, Watt,  Fiona, Watt, Fiona, Watt, Fiona, Wells, Rachel: Amazon.co.uk: Books">
            <a:extLst>
              <a:ext uri="{FF2B5EF4-FFF2-40B4-BE49-F238E27FC236}">
                <a16:creationId xmlns:a16="http://schemas.microsoft.com/office/drawing/2014/main" id="{0AFA4934-1062-7B9D-07D2-BCA1BD9A45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894" y="3291840"/>
            <a:ext cx="2578963" cy="273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00810"/>
      </p:ext>
    </p:extLst>
  </p:cSld>
  <p:clrMapOvr>
    <a:masterClrMapping/>
  </p:clrMapOvr>
  <mc:AlternateContent xmlns:mc="http://schemas.openxmlformats.org/markup-compatibility/2006" xmlns:p14="http://schemas.microsoft.com/office/powerpoint/2010/main">
    <mc:Choice Requires="p14">
      <p:transition p14:dur="4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54E7A8-379E-470D-9E31-D091C4CFEE1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775521" y="5667839"/>
            <a:ext cx="1022985" cy="1054100"/>
          </a:xfrm>
          <a:prstGeom prst="rect">
            <a:avLst/>
          </a:prstGeom>
        </p:spPr>
      </p:pic>
      <p:pic>
        <p:nvPicPr>
          <p:cNvPr id="6" name="Picture 4" descr="Norfolk Portage Service logo and strapline (3)">
            <a:extLst>
              <a:ext uri="{FF2B5EF4-FFF2-40B4-BE49-F238E27FC236}">
                <a16:creationId xmlns:a16="http://schemas.microsoft.com/office/drawing/2014/main" id="{BBE2A381-8F6D-4763-B91D-F9B54211D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084" y="5713414"/>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AEB57F-500D-4911-AEAD-1A3911F0308A}"/>
              </a:ext>
            </a:extLst>
          </p:cNvPr>
          <p:cNvSpPr txBox="1"/>
          <p:nvPr/>
        </p:nvSpPr>
        <p:spPr>
          <a:xfrm>
            <a:off x="2249590" y="470372"/>
            <a:ext cx="7344816" cy="1200329"/>
          </a:xfrm>
          <a:prstGeom prst="rect">
            <a:avLst/>
          </a:prstGeom>
          <a:noFill/>
        </p:spPr>
        <p:txBody>
          <a:bodyPr wrap="square" rtlCol="0">
            <a:spAutoFit/>
          </a:bodyPr>
          <a:lstStyle/>
          <a:p>
            <a:pPr algn="ctr" hangingPunct="1"/>
            <a:r>
              <a:rPr lang="en-GB" kern="1200" dirty="0">
                <a:solidFill>
                  <a:prstClr val="black"/>
                </a:solidFill>
                <a:latin typeface="Lucida Sans Unicode"/>
                <a:ea typeface="+mn-ea"/>
                <a:cs typeface="+mn-cs"/>
              </a:rPr>
              <a:t>It is so important for children to see themselves and their siblings represented positively and books are a great way to do this. It also gives other children a chance to ask questions in a safe way. </a:t>
            </a:r>
          </a:p>
        </p:txBody>
      </p:sp>
      <p:pic>
        <p:nvPicPr>
          <p:cNvPr id="3074" name="Picture 2" descr="Best Day Ever!: Singer, Marilyn, Nixon, Leah: 9781328987839: Amazon.com:  Books">
            <a:extLst>
              <a:ext uri="{FF2B5EF4-FFF2-40B4-BE49-F238E27FC236}">
                <a16:creationId xmlns:a16="http://schemas.microsoft.com/office/drawing/2014/main" id="{0493804F-48CF-4888-8778-25EC62E18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4584" y="1565348"/>
            <a:ext cx="2375793"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is Beach Is Loud! (Little Senses): Amazon.co.uk: 9780525553458: Books">
            <a:extLst>
              <a:ext uri="{FF2B5EF4-FFF2-40B4-BE49-F238E27FC236}">
                <a16:creationId xmlns:a16="http://schemas.microsoft.com/office/drawing/2014/main" id="{F5ED7B31-E5C8-4FC9-B63D-F3317325E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628" y="1565350"/>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anvir Cannot Hear : Yusuf, Genevieve, Philip, Shermain: Amazon.co.uk: Books">
            <a:extLst>
              <a:ext uri="{FF2B5EF4-FFF2-40B4-BE49-F238E27FC236}">
                <a16:creationId xmlns:a16="http://schemas.microsoft.com/office/drawing/2014/main" id="{88D0FF9A-0F3A-4518-ACB0-0A7FE2F1A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824" y="156534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mazing: Amazon.co.uk: Antony, Steve: 9781444944709: Books">
            <a:extLst>
              <a:ext uri="{FF2B5EF4-FFF2-40B4-BE49-F238E27FC236}">
                <a16:creationId xmlns:a16="http://schemas.microsoft.com/office/drawing/2014/main" id="{99E915D5-32B8-4E06-A80A-7E61AA0C1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3333" y="4003130"/>
            <a:ext cx="211455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at Happened to You? | Faber">
            <a:extLst>
              <a:ext uri="{FF2B5EF4-FFF2-40B4-BE49-F238E27FC236}">
                <a16:creationId xmlns:a16="http://schemas.microsoft.com/office/drawing/2014/main" id="{82132A6C-3D8C-4C70-908F-AB9664D2E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1985" y="405176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3336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D33B3F-B5F9-4E2E-998C-C91A78F6B28D}"/>
              </a:ext>
            </a:extLst>
          </p:cNvPr>
          <p:cNvSpPr txBox="1"/>
          <p:nvPr/>
        </p:nvSpPr>
        <p:spPr>
          <a:xfrm flipH="1">
            <a:off x="2803097" y="401051"/>
            <a:ext cx="6264696" cy="769441"/>
          </a:xfrm>
          <a:prstGeom prst="rect">
            <a:avLst/>
          </a:prstGeom>
          <a:noFill/>
        </p:spPr>
        <p:txBody>
          <a:bodyPr wrap="square" rtlCol="0">
            <a:spAutoFit/>
          </a:bodyPr>
          <a:lstStyle/>
          <a:p>
            <a:pPr algn="ctr" hangingPunct="1"/>
            <a:r>
              <a:rPr lang="en-GB" sz="4400" kern="1200" dirty="0">
                <a:solidFill>
                  <a:prstClr val="black"/>
                </a:solidFill>
                <a:latin typeface="Lucida Sans Unicode"/>
                <a:ea typeface="+mn-ea"/>
                <a:cs typeface="+mn-cs"/>
              </a:rPr>
              <a:t>Websites</a:t>
            </a:r>
            <a:r>
              <a:rPr lang="en-GB" kern="1200" dirty="0">
                <a:solidFill>
                  <a:prstClr val="black"/>
                </a:solidFill>
                <a:latin typeface="Lucida Sans Unicode"/>
                <a:ea typeface="+mn-ea"/>
                <a:cs typeface="+mn-cs"/>
              </a:rPr>
              <a:t> </a:t>
            </a:r>
          </a:p>
        </p:txBody>
      </p:sp>
      <p:pic>
        <p:nvPicPr>
          <p:cNvPr id="5" name="Picture 6" descr="Norfolk Portage Service logo and strapline (3)">
            <a:extLst>
              <a:ext uri="{FF2B5EF4-FFF2-40B4-BE49-F238E27FC236}">
                <a16:creationId xmlns:a16="http://schemas.microsoft.com/office/drawing/2014/main" id="{C1811135-7FE5-44BD-B1D7-E2252D55F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272" y="5560218"/>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4B53EED-0E4D-4326-96FA-A6E739B919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75520" y="5701297"/>
            <a:ext cx="1008112" cy="946565"/>
          </a:xfrm>
          <a:prstGeom prst="rect">
            <a:avLst/>
          </a:prstGeom>
        </p:spPr>
      </p:pic>
      <p:sp>
        <p:nvSpPr>
          <p:cNvPr id="8" name="TextBox 7">
            <a:extLst>
              <a:ext uri="{FF2B5EF4-FFF2-40B4-BE49-F238E27FC236}">
                <a16:creationId xmlns:a16="http://schemas.microsoft.com/office/drawing/2014/main" id="{F4A5E6FA-B749-4377-8108-DD59DEBBD819}"/>
              </a:ext>
            </a:extLst>
          </p:cNvPr>
          <p:cNvSpPr txBox="1"/>
          <p:nvPr/>
        </p:nvSpPr>
        <p:spPr>
          <a:xfrm>
            <a:off x="2279576" y="1379677"/>
            <a:ext cx="4576046" cy="369332"/>
          </a:xfrm>
          <a:prstGeom prst="rect">
            <a:avLst/>
          </a:prstGeom>
          <a:noFill/>
        </p:spPr>
        <p:txBody>
          <a:bodyPr wrap="square">
            <a:spAutoFit/>
          </a:bodyPr>
          <a:lstStyle/>
          <a:p>
            <a:pPr hangingPunct="1"/>
            <a:r>
              <a:rPr lang="en-GB" u="sng" kern="1200" dirty="0">
                <a:solidFill>
                  <a:prstClr val="black"/>
                </a:solidFill>
                <a:latin typeface="Lucida Sans Unicode"/>
                <a:ea typeface="+mn-ea"/>
                <a:cs typeface="+mn-cs"/>
              </a:rPr>
              <a:t>www.Toylikeme.org.uk </a:t>
            </a:r>
          </a:p>
        </p:txBody>
      </p:sp>
      <p:pic>
        <p:nvPicPr>
          <p:cNvPr id="4098" name="Picture 2" descr="#ToyLikeMe makeover image showing Star Wars Storm Trooper with a model prosthetic blade.">
            <a:extLst>
              <a:ext uri="{FF2B5EF4-FFF2-40B4-BE49-F238E27FC236}">
                <a16:creationId xmlns:a16="http://schemas.microsoft.com/office/drawing/2014/main" id="{EFB6B6EF-09FF-4E74-BBEF-120FD2CA4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179" y="1767272"/>
            <a:ext cx="2137420" cy="21374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C63F0C7-5B57-43B0-B226-78973D31D933}"/>
              </a:ext>
            </a:extLst>
          </p:cNvPr>
          <p:cNvSpPr txBox="1"/>
          <p:nvPr/>
        </p:nvSpPr>
        <p:spPr>
          <a:xfrm>
            <a:off x="4567599" y="1828707"/>
            <a:ext cx="5656166" cy="2062103"/>
          </a:xfrm>
          <a:prstGeom prst="rect">
            <a:avLst/>
          </a:prstGeom>
          <a:noFill/>
        </p:spPr>
        <p:txBody>
          <a:bodyPr wrap="square">
            <a:spAutoFit/>
          </a:bodyPr>
          <a:lstStyle/>
          <a:p>
            <a:pPr hangingPunct="1"/>
            <a:r>
              <a:rPr lang="en-GB" sz="1600" kern="1200" dirty="0">
                <a:solidFill>
                  <a:prstClr val="black"/>
                </a:solidFill>
                <a:latin typeface="Lucida Sans Unicode"/>
                <a:ea typeface="+mn-ea"/>
                <a:cs typeface="+mn-cs"/>
              </a:rPr>
              <a:t>#ToyLikeMe is an arts and play not-for-profit organisation starting playful conversations with children about disabilities. They have also developed a programme of workshops to teach inclusion and diversity to primary schools. If you would like to know more about bringing the </a:t>
            </a:r>
            <a:r>
              <a:rPr lang="en-GB" sz="1600" kern="1200" dirty="0" err="1">
                <a:solidFill>
                  <a:prstClr val="black"/>
                </a:solidFill>
                <a:latin typeface="Lucida Sans Unicode"/>
                <a:ea typeface="+mn-ea"/>
                <a:cs typeface="+mn-cs"/>
              </a:rPr>
              <a:t>ToyLikeMe-tastic</a:t>
            </a:r>
            <a:r>
              <a:rPr lang="en-GB" sz="1600" kern="1200" dirty="0">
                <a:solidFill>
                  <a:prstClr val="black"/>
                </a:solidFill>
                <a:latin typeface="Lucida Sans Unicode"/>
                <a:ea typeface="+mn-ea"/>
                <a:cs typeface="+mn-cs"/>
              </a:rPr>
              <a:t> magic to your school hall with a pop-up event, get in touch: toylikeme@gmail.com</a:t>
            </a:r>
          </a:p>
        </p:txBody>
      </p:sp>
      <p:pic>
        <p:nvPicPr>
          <p:cNvPr id="4100" name="Picture 4">
            <a:extLst>
              <a:ext uri="{FF2B5EF4-FFF2-40B4-BE49-F238E27FC236}">
                <a16:creationId xmlns:a16="http://schemas.microsoft.com/office/drawing/2014/main" id="{377CAC70-6285-454D-82E9-B1A08AE84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632" y="436510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B5C789-7D61-4143-BD47-AECC390AE421}"/>
              </a:ext>
            </a:extLst>
          </p:cNvPr>
          <p:cNvSpPr txBox="1"/>
          <p:nvPr/>
        </p:nvSpPr>
        <p:spPr>
          <a:xfrm>
            <a:off x="2279576" y="4005064"/>
            <a:ext cx="2232248" cy="923330"/>
          </a:xfrm>
          <a:prstGeom prst="rect">
            <a:avLst/>
          </a:prstGeom>
          <a:noFill/>
        </p:spPr>
        <p:txBody>
          <a:bodyPr wrap="square" rtlCol="0">
            <a:spAutoFit/>
          </a:bodyPr>
          <a:lstStyle/>
          <a:p>
            <a:pPr hangingPunct="1"/>
            <a:r>
              <a:rPr lang="en-GB" kern="1200" dirty="0">
                <a:solidFill>
                  <a:prstClr val="black"/>
                </a:solidFill>
                <a:latin typeface="Lucida Sans Unicode"/>
                <a:ea typeface="+mn-ea"/>
                <a:cs typeface="+mn-cs"/>
                <a:hlinkClick r:id="rId6">
                  <a:extLst>
                    <a:ext uri="{A12FA001-AC4F-418D-AE19-62706E023703}">
                      <ahyp:hlinkClr xmlns:ahyp="http://schemas.microsoft.com/office/drawing/2018/hyperlinkcolor" val="tx"/>
                    </a:ext>
                  </a:extLst>
                </a:hlinkClick>
              </a:rPr>
              <a:t>www.3dtoy.shop</a:t>
            </a:r>
            <a:r>
              <a:rPr lang="en-GB" kern="1200" dirty="0">
                <a:solidFill>
                  <a:prstClr val="black"/>
                </a:solidFill>
                <a:latin typeface="Lucida Sans Unicode"/>
                <a:ea typeface="+mn-ea"/>
                <a:cs typeface="+mn-cs"/>
              </a:rPr>
              <a:t> </a:t>
            </a:r>
          </a:p>
          <a:p>
            <a:pPr hangingPunct="1"/>
            <a:endParaRPr lang="en-GB" kern="1200" dirty="0">
              <a:solidFill>
                <a:prstClr val="black"/>
              </a:solidFill>
              <a:latin typeface="Lucida Sans Unicode"/>
              <a:ea typeface="+mn-ea"/>
              <a:cs typeface="+mn-cs"/>
            </a:endParaRPr>
          </a:p>
          <a:p>
            <a:pPr hangingPunct="1"/>
            <a:endParaRPr lang="en-GB" kern="1200" dirty="0">
              <a:solidFill>
                <a:prstClr val="black"/>
              </a:solidFill>
              <a:latin typeface="Lucida Sans Unicode"/>
              <a:ea typeface="+mn-ea"/>
              <a:cs typeface="+mn-cs"/>
            </a:endParaRPr>
          </a:p>
        </p:txBody>
      </p:sp>
      <p:sp>
        <p:nvSpPr>
          <p:cNvPr id="12" name="TextBox 11">
            <a:extLst>
              <a:ext uri="{FF2B5EF4-FFF2-40B4-BE49-F238E27FC236}">
                <a16:creationId xmlns:a16="http://schemas.microsoft.com/office/drawing/2014/main" id="{AB04CD86-95C2-49FF-A61F-DDF7FB3758C2}"/>
              </a:ext>
            </a:extLst>
          </p:cNvPr>
          <p:cNvSpPr txBox="1"/>
          <p:nvPr/>
        </p:nvSpPr>
        <p:spPr>
          <a:xfrm>
            <a:off x="4655840" y="4077073"/>
            <a:ext cx="4896544" cy="1200329"/>
          </a:xfrm>
          <a:prstGeom prst="rect">
            <a:avLst/>
          </a:prstGeom>
          <a:noFill/>
        </p:spPr>
        <p:txBody>
          <a:bodyPr wrap="square" rtlCol="0">
            <a:spAutoFit/>
          </a:bodyPr>
          <a:lstStyle/>
          <a:p>
            <a:pPr hangingPunct="1"/>
            <a:r>
              <a:rPr lang="en-GB" kern="1200" dirty="0">
                <a:solidFill>
                  <a:prstClr val="black"/>
                </a:solidFill>
                <a:latin typeface="Lucida Sans Unicode"/>
                <a:ea typeface="+mn-ea"/>
                <a:cs typeface="+mn-cs"/>
              </a:rPr>
              <a:t>3D </a:t>
            </a:r>
            <a:r>
              <a:rPr lang="en-GB" kern="1200" dirty="0" err="1">
                <a:solidFill>
                  <a:prstClr val="black"/>
                </a:solidFill>
                <a:latin typeface="Lucida Sans Unicode"/>
                <a:ea typeface="+mn-ea"/>
                <a:cs typeface="+mn-cs"/>
              </a:rPr>
              <a:t>ToyShop</a:t>
            </a:r>
            <a:r>
              <a:rPr lang="en-GB" kern="1200" dirty="0">
                <a:solidFill>
                  <a:prstClr val="black"/>
                </a:solidFill>
                <a:latin typeface="Lucida Sans Unicode"/>
                <a:ea typeface="+mn-ea"/>
                <a:cs typeface="+mn-cs"/>
              </a:rPr>
              <a:t> uses 3d design and printing to make accessible toys for children to take away the fear from medical devices through play. </a:t>
            </a:r>
          </a:p>
        </p:txBody>
      </p:sp>
      <p:pic>
        <p:nvPicPr>
          <p:cNvPr id="4102" name="Picture 6" descr="Image result for toylikeme">
            <a:extLst>
              <a:ext uri="{FF2B5EF4-FFF2-40B4-BE49-F238E27FC236}">
                <a16:creationId xmlns:a16="http://schemas.microsoft.com/office/drawing/2014/main" id="{5034365F-3F9E-4D53-A36F-0B28F66E4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8209" y="449048"/>
            <a:ext cx="237172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992721"/>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7B28CD-FD69-46EC-95BE-6BF71D9C8C5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775520" y="5701297"/>
            <a:ext cx="1008112" cy="946565"/>
          </a:xfrm>
          <a:prstGeom prst="rect">
            <a:avLst/>
          </a:prstGeom>
        </p:spPr>
      </p:pic>
      <p:pic>
        <p:nvPicPr>
          <p:cNvPr id="3" name="Picture 6" descr="Norfolk Portage Service logo and strapline (3)">
            <a:extLst>
              <a:ext uri="{FF2B5EF4-FFF2-40B4-BE49-F238E27FC236}">
                <a16:creationId xmlns:a16="http://schemas.microsoft.com/office/drawing/2014/main" id="{D9C5446C-D9ED-480B-9811-DC70177FE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272" y="5560218"/>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91A3740-34CF-4139-81FD-681E0653BBED}"/>
              </a:ext>
            </a:extLst>
          </p:cNvPr>
          <p:cNvSpPr txBox="1"/>
          <p:nvPr/>
        </p:nvSpPr>
        <p:spPr>
          <a:xfrm>
            <a:off x="2351584" y="307436"/>
            <a:ext cx="5205780" cy="1754326"/>
          </a:xfrm>
          <a:prstGeom prst="rect">
            <a:avLst/>
          </a:prstGeom>
          <a:noFill/>
        </p:spPr>
        <p:txBody>
          <a:bodyPr wrap="square" rtlCol="0">
            <a:spAutoFit/>
          </a:bodyPr>
          <a:lstStyle/>
          <a:p>
            <a:pPr hangingPunct="1"/>
            <a:r>
              <a:rPr lang="en-GB" kern="1200" dirty="0">
                <a:solidFill>
                  <a:prstClr val="black"/>
                </a:solidFill>
                <a:latin typeface="Lucida Sans Unicode"/>
                <a:ea typeface="+mn-ea"/>
                <a:cs typeface="+mn-cs"/>
                <a:hlinkClick r:id="rId4">
                  <a:extLst>
                    <a:ext uri="{A12FA001-AC4F-418D-AE19-62706E023703}">
                      <ahyp:hlinkClr xmlns:ahyp="http://schemas.microsoft.com/office/drawing/2018/hyperlinkcolor" val="tx"/>
                    </a:ext>
                  </a:extLst>
                </a:hlinkClick>
              </a:rPr>
              <a:t>https://livingpaintings.org</a:t>
            </a:r>
            <a:r>
              <a:rPr lang="en-GB" kern="1200" dirty="0">
                <a:solidFill>
                  <a:prstClr val="black"/>
                </a:solidFill>
                <a:latin typeface="Lucida Sans Unicode"/>
                <a:ea typeface="+mn-ea"/>
                <a:cs typeface="+mn-cs"/>
              </a:rPr>
              <a:t> </a:t>
            </a:r>
          </a:p>
          <a:p>
            <a:pPr fontAlgn="base" hangingPunct="1"/>
            <a:r>
              <a:rPr lang="en-GB" kern="1200" dirty="0">
                <a:solidFill>
                  <a:prstClr val="black"/>
                </a:solidFill>
                <a:latin typeface="Roboto" panose="02000000000000000000" pitchFamily="2" charset="0"/>
                <a:ea typeface="+mn-ea"/>
                <a:cs typeface="+mn-cs"/>
              </a:rPr>
              <a:t>Living paintings provides audio and tactile books for blind children and adults. They offer a free postal library of ‘Touch to see’ books, which provide access to the visual world for blind and partially sighted children. </a:t>
            </a:r>
            <a:endParaRPr lang="en-GB" kern="1200" dirty="0">
              <a:solidFill>
                <a:prstClr val="black"/>
              </a:solidFill>
              <a:latin typeface="Lucida Sans Unicode"/>
              <a:ea typeface="+mn-ea"/>
              <a:cs typeface="+mn-cs"/>
            </a:endParaRPr>
          </a:p>
        </p:txBody>
      </p:sp>
      <p:pic>
        <p:nvPicPr>
          <p:cNvPr id="1030" name="Picture 6">
            <a:extLst>
              <a:ext uri="{FF2B5EF4-FFF2-40B4-BE49-F238E27FC236}">
                <a16:creationId xmlns:a16="http://schemas.microsoft.com/office/drawing/2014/main" id="{0A4644B1-92AE-4074-ABE3-8BF65736D8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1996" y="2061762"/>
            <a:ext cx="2355062" cy="1758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3F1BB5-514D-466A-A33C-EF803E8A6862}"/>
              </a:ext>
            </a:extLst>
          </p:cNvPr>
          <p:cNvSpPr txBox="1"/>
          <p:nvPr/>
        </p:nvSpPr>
        <p:spPr>
          <a:xfrm>
            <a:off x="5015880" y="2061762"/>
            <a:ext cx="3384376" cy="369332"/>
          </a:xfrm>
          <a:prstGeom prst="rect">
            <a:avLst/>
          </a:prstGeom>
          <a:noFill/>
        </p:spPr>
        <p:txBody>
          <a:bodyPr wrap="square" rtlCol="0">
            <a:spAutoFit/>
          </a:bodyPr>
          <a:lstStyle/>
          <a:p>
            <a:pPr hangingPunct="1"/>
            <a:r>
              <a:rPr lang="en-GB" kern="1200" dirty="0">
                <a:solidFill>
                  <a:prstClr val="black"/>
                </a:solidFill>
                <a:latin typeface="Lucida Sans Unicode"/>
                <a:ea typeface="+mn-ea"/>
                <a:cs typeface="+mn-cs"/>
                <a:hlinkClick r:id="rId6">
                  <a:extLst>
                    <a:ext uri="{A12FA001-AC4F-418D-AE19-62706E023703}">
                      <ahyp:hlinkClr xmlns:ahyp="http://schemas.microsoft.com/office/drawing/2018/hyperlinkcolor" val="tx"/>
                    </a:ext>
                  </a:extLst>
                </a:hlinkClick>
              </a:rPr>
              <a:t>www.buttonybear.com</a:t>
            </a:r>
            <a:r>
              <a:rPr lang="en-GB" kern="1200" dirty="0">
                <a:solidFill>
                  <a:prstClr val="black"/>
                </a:solidFill>
                <a:latin typeface="Lucida Sans Unicode"/>
                <a:ea typeface="+mn-ea"/>
                <a:cs typeface="+mn-cs"/>
              </a:rPr>
              <a:t> </a:t>
            </a:r>
          </a:p>
        </p:txBody>
      </p:sp>
      <p:pic>
        <p:nvPicPr>
          <p:cNvPr id="1032" name="Picture 8">
            <a:extLst>
              <a:ext uri="{FF2B5EF4-FFF2-40B4-BE49-F238E27FC236}">
                <a16:creationId xmlns:a16="http://schemas.microsoft.com/office/drawing/2014/main" id="{3930D526-C9B3-4A80-A3C8-0E8CDD3370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1037" y="399835"/>
            <a:ext cx="2257139" cy="14468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1187EE-3A42-4601-B5EF-C61F874A8C5B}"/>
              </a:ext>
            </a:extLst>
          </p:cNvPr>
          <p:cNvSpPr txBox="1"/>
          <p:nvPr/>
        </p:nvSpPr>
        <p:spPr>
          <a:xfrm>
            <a:off x="5015880" y="2431094"/>
            <a:ext cx="5184576" cy="1477328"/>
          </a:xfrm>
          <a:prstGeom prst="rect">
            <a:avLst/>
          </a:prstGeom>
          <a:noFill/>
        </p:spPr>
        <p:txBody>
          <a:bodyPr wrap="square" rtlCol="0">
            <a:spAutoFit/>
          </a:bodyPr>
          <a:lstStyle/>
          <a:p>
            <a:pPr fontAlgn="base" hangingPunct="1"/>
            <a:r>
              <a:rPr lang="en-GB" i="1" kern="1200" dirty="0">
                <a:solidFill>
                  <a:prstClr val="black"/>
                </a:solidFill>
                <a:latin typeface="avenir-lt-w01_35-light1475496"/>
                <a:ea typeface="+mn-ea"/>
                <a:cs typeface="+mn-cs"/>
              </a:rPr>
              <a:t>A Bear Named Buttony</a:t>
            </a:r>
            <a:r>
              <a:rPr lang="en-GB" kern="1200" dirty="0">
                <a:solidFill>
                  <a:prstClr val="black"/>
                </a:solidFill>
                <a:latin typeface="avenir-lt-w01_35-light1475496"/>
                <a:ea typeface="+mn-ea"/>
                <a:cs typeface="+mn-cs"/>
              </a:rPr>
              <a:t> supports children and young people who have a stoma.</a:t>
            </a:r>
            <a:endParaRPr lang="en-GB" kern="1200" dirty="0">
              <a:solidFill>
                <a:prstClr val="black"/>
              </a:solidFill>
              <a:latin typeface="Lucida Sans Unicode"/>
              <a:ea typeface="+mn-ea"/>
              <a:cs typeface="+mn-cs"/>
            </a:endParaRPr>
          </a:p>
          <a:p>
            <a:pPr fontAlgn="base" hangingPunct="1"/>
            <a:r>
              <a:rPr lang="en-GB" kern="1200" dirty="0">
                <a:solidFill>
                  <a:prstClr val="black"/>
                </a:solidFill>
                <a:latin typeface="avenir-lt-w01_35-light1475496"/>
                <a:ea typeface="+mn-ea"/>
                <a:cs typeface="+mn-cs"/>
              </a:rPr>
              <a:t>For children, they gift a bear with a stoma and a book and for young adults, a wash bag full of non-medical items to help adjust to life with a stoma.</a:t>
            </a:r>
            <a:endParaRPr lang="en-GB" kern="1200" dirty="0">
              <a:solidFill>
                <a:prstClr val="black"/>
              </a:solidFill>
              <a:latin typeface="Lucida Sans Unicode"/>
              <a:ea typeface="+mn-ea"/>
              <a:cs typeface="+mn-cs"/>
            </a:endParaRPr>
          </a:p>
        </p:txBody>
      </p:sp>
    </p:spTree>
    <p:extLst>
      <p:ext uri="{BB962C8B-B14F-4D97-AF65-F5344CB8AC3E}">
        <p14:creationId xmlns:p14="http://schemas.microsoft.com/office/powerpoint/2010/main" val="39833857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45D6F-2EEB-4D2D-A2EA-596E3A31D484}"/>
              </a:ext>
            </a:extLst>
          </p:cNvPr>
          <p:cNvPicPr>
            <a:picLocks noChangeAspect="1"/>
          </p:cNvPicPr>
          <p:nvPr/>
        </p:nvPicPr>
        <p:blipFill>
          <a:blip r:embed="rId2"/>
          <a:stretch>
            <a:fillRect/>
          </a:stretch>
        </p:blipFill>
        <p:spPr>
          <a:xfrm>
            <a:off x="3215680" y="404665"/>
            <a:ext cx="6552728" cy="6120679"/>
          </a:xfrm>
          <a:prstGeom prst="rect">
            <a:avLst/>
          </a:prstGeom>
        </p:spPr>
      </p:pic>
      <p:pic>
        <p:nvPicPr>
          <p:cNvPr id="3" name="Picture 4" descr="Norfolk Portage Service logo and strapline (3)">
            <a:extLst>
              <a:ext uri="{FF2B5EF4-FFF2-40B4-BE49-F238E27FC236}">
                <a16:creationId xmlns:a16="http://schemas.microsoft.com/office/drawing/2014/main" id="{94A3F89E-C874-4735-9AE8-0DFFBF8AD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3414"/>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903269F-E37A-47E3-940B-B5C43035DB4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677173" y="5589240"/>
            <a:ext cx="1022985" cy="1054100"/>
          </a:xfrm>
          <a:prstGeom prst="rect">
            <a:avLst/>
          </a:prstGeom>
        </p:spPr>
      </p:pic>
    </p:spTree>
    <p:extLst>
      <p:ext uri="{BB962C8B-B14F-4D97-AF65-F5344CB8AC3E}">
        <p14:creationId xmlns:p14="http://schemas.microsoft.com/office/powerpoint/2010/main" val="220876866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1544" y="332656"/>
            <a:ext cx="8229600" cy="1143000"/>
          </a:xfrm>
        </p:spPr>
        <p:txBody>
          <a:bodyPr>
            <a:normAutofit/>
          </a:bodyPr>
          <a:lstStyle/>
          <a:p>
            <a:pPr algn="ctr"/>
            <a:r>
              <a:rPr lang="en-GB" sz="6600" dirty="0"/>
              <a:t>Or perhaps…..?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847529" y="1689527"/>
            <a:ext cx="4176463" cy="30765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456" y="3202252"/>
            <a:ext cx="4662689" cy="3323092"/>
          </a:xfrm>
          <a:prstGeom prst="rect">
            <a:avLst/>
          </a:prstGeom>
        </p:spPr>
      </p:pic>
      <p:pic>
        <p:nvPicPr>
          <p:cNvPr id="5" name="Picture 4">
            <a:extLst>
              <a:ext uri="{FF2B5EF4-FFF2-40B4-BE49-F238E27FC236}">
                <a16:creationId xmlns:a16="http://schemas.microsoft.com/office/drawing/2014/main" id="{156750F0-5E91-4867-913C-B80FA14F566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47529" y="5589240"/>
            <a:ext cx="1022985" cy="1054100"/>
          </a:xfrm>
          <a:prstGeom prst="rect">
            <a:avLst/>
          </a:prstGeom>
        </p:spPr>
      </p:pic>
      <p:pic>
        <p:nvPicPr>
          <p:cNvPr id="8" name="Picture 2" descr="Norfolk Portage Service logo and strapline (3)">
            <a:extLst>
              <a:ext uri="{FF2B5EF4-FFF2-40B4-BE49-F238E27FC236}">
                <a16:creationId xmlns:a16="http://schemas.microsoft.com/office/drawing/2014/main" id="{0AE5899D-3BF5-4125-8151-50216628E2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2334" y="5877273"/>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595766"/>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D9D730-55F5-4A8A-98C2-BF0CAAFBC0C1}"/>
              </a:ext>
            </a:extLst>
          </p:cNvPr>
          <p:cNvSpPr>
            <a:spLocks noGrp="1"/>
          </p:cNvSpPr>
          <p:nvPr>
            <p:ph idx="1"/>
          </p:nvPr>
        </p:nvSpPr>
        <p:spPr/>
        <p:txBody>
          <a:bodyPr/>
          <a:lstStyle/>
          <a:p>
            <a:r>
              <a:rPr lang="en-GB" dirty="0"/>
              <a:t>When a child is settled with regular hours within their funded education provision</a:t>
            </a:r>
          </a:p>
          <a:p>
            <a:r>
              <a:rPr lang="en-GB" dirty="0"/>
              <a:t>Accompanied visits to settings</a:t>
            </a:r>
          </a:p>
          <a:p>
            <a:r>
              <a:rPr lang="en-GB" dirty="0"/>
              <a:t>Meetings with SENCO/Keyperson to share long term goals and recent activities</a:t>
            </a:r>
          </a:p>
          <a:p>
            <a:r>
              <a:rPr lang="en-GB" dirty="0"/>
              <a:t>Settle sessions if required</a:t>
            </a:r>
          </a:p>
          <a:p>
            <a:r>
              <a:rPr lang="en-GB" dirty="0"/>
              <a:t>Observation visits and reports</a:t>
            </a:r>
          </a:p>
          <a:p>
            <a:r>
              <a:rPr lang="en-GB" dirty="0"/>
              <a:t>Concluding report including the Voice of the Child</a:t>
            </a:r>
          </a:p>
          <a:p>
            <a:endParaRPr lang="en-GB" dirty="0"/>
          </a:p>
          <a:p>
            <a:endParaRPr lang="en-GB" dirty="0"/>
          </a:p>
        </p:txBody>
      </p:sp>
      <p:sp>
        <p:nvSpPr>
          <p:cNvPr id="3" name="Title 2">
            <a:extLst>
              <a:ext uri="{FF2B5EF4-FFF2-40B4-BE49-F238E27FC236}">
                <a16:creationId xmlns:a16="http://schemas.microsoft.com/office/drawing/2014/main" id="{C024CF3E-EE5D-42DA-8605-B0EF1DC4A7BB}"/>
              </a:ext>
            </a:extLst>
          </p:cNvPr>
          <p:cNvSpPr>
            <a:spLocks noGrp="1"/>
          </p:cNvSpPr>
          <p:nvPr>
            <p:ph type="title"/>
          </p:nvPr>
        </p:nvSpPr>
        <p:spPr/>
        <p:txBody>
          <a:bodyPr/>
          <a:lstStyle/>
          <a:p>
            <a:r>
              <a:rPr lang="en-GB" dirty="0"/>
              <a:t>Transitioning from Portage</a:t>
            </a:r>
          </a:p>
        </p:txBody>
      </p:sp>
      <p:pic>
        <p:nvPicPr>
          <p:cNvPr id="4" name="Picture 4" descr="Norfolk Portage Service logo and strapline (3)">
            <a:extLst>
              <a:ext uri="{FF2B5EF4-FFF2-40B4-BE49-F238E27FC236}">
                <a16:creationId xmlns:a16="http://schemas.microsoft.com/office/drawing/2014/main" id="{2491CEEC-5320-4399-BBD5-9872F8AA6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3414"/>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622B80D-5124-4DF8-A591-5A5D37610D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210674" y="5661248"/>
            <a:ext cx="1022985" cy="1054100"/>
          </a:xfrm>
          <a:prstGeom prst="rect">
            <a:avLst/>
          </a:prstGeom>
        </p:spPr>
      </p:pic>
    </p:spTree>
    <p:extLst>
      <p:ext uri="{BB962C8B-B14F-4D97-AF65-F5344CB8AC3E}">
        <p14:creationId xmlns:p14="http://schemas.microsoft.com/office/powerpoint/2010/main" val="192113426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7050" y="2510015"/>
            <a:ext cx="6277900" cy="2053006"/>
          </a:xfrm>
          <a:prstGeom prst="rect">
            <a:avLst/>
          </a:prstGeom>
        </p:spPr>
      </p:pic>
      <p:sp>
        <p:nvSpPr>
          <p:cNvPr id="12" name="Subtitle 11"/>
          <p:cNvSpPr>
            <a:spLocks noGrp="1"/>
          </p:cNvSpPr>
          <p:nvPr>
            <p:ph idx="1"/>
          </p:nvPr>
        </p:nvSpPr>
        <p:spPr>
          <a:xfrm>
            <a:off x="2035935" y="1466868"/>
            <a:ext cx="8229600" cy="4525963"/>
          </a:xfrm>
        </p:spPr>
        <p:txBody>
          <a:bodyPr>
            <a:normAutofit lnSpcReduction="10000"/>
          </a:bodyPr>
          <a:lstStyle/>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endParaRPr lang="en-GB" dirty="0">
              <a:latin typeface="+mj-lt"/>
              <a:cs typeface="Arial" panose="020B0604020202020204" pitchFamily="34" charset="0"/>
            </a:endParaRPr>
          </a:p>
          <a:p>
            <a:pPr marL="82296" indent="0" algn="ctr">
              <a:buNone/>
            </a:pPr>
            <a:r>
              <a:rPr lang="en-GB" sz="2400" b="1" dirty="0">
                <a:latin typeface="+mj-lt"/>
                <a:cs typeface="Arial" panose="020B0604020202020204" pitchFamily="34" charset="0"/>
              </a:rPr>
              <a:t>Melanie Warren and </a:t>
            </a:r>
          </a:p>
          <a:p>
            <a:pPr marL="82296" indent="0" algn="ctr">
              <a:buNone/>
            </a:pPr>
            <a:r>
              <a:rPr lang="en-GB" sz="2400" b="1" dirty="0">
                <a:latin typeface="+mj-lt"/>
                <a:cs typeface="Arial" panose="020B0604020202020204" pitchFamily="34" charset="0"/>
              </a:rPr>
              <a:t>Sarah Worlidge  - Accredited NPA Trainers</a:t>
            </a:r>
          </a:p>
        </p:txBody>
      </p:sp>
      <p:sp>
        <p:nvSpPr>
          <p:cNvPr id="11" name="Title 10"/>
          <p:cNvSpPr>
            <a:spLocks noGrp="1"/>
          </p:cNvSpPr>
          <p:nvPr>
            <p:ph type="title"/>
          </p:nvPr>
        </p:nvSpPr>
        <p:spPr>
          <a:xfrm>
            <a:off x="1926465" y="1061030"/>
            <a:ext cx="8229600" cy="1570592"/>
          </a:xfrm>
        </p:spPr>
        <p:txBody>
          <a:bodyPr>
            <a:normAutofit fontScale="90000"/>
          </a:bodyPr>
          <a:lstStyle/>
          <a:p>
            <a:pPr algn="ctr"/>
            <a:r>
              <a:rPr lang="en-GB" dirty="0">
                <a:cs typeface="Arial" panose="020B0604020202020204" pitchFamily="34" charset="0"/>
              </a:rPr>
              <a:t>Portage Small Steps Training Workshop for Early Years</a:t>
            </a:r>
            <a:br>
              <a:rPr lang="en-GB" dirty="0">
                <a:cs typeface="Arial" panose="020B0604020202020204" pitchFamily="34" charset="0"/>
              </a:rPr>
            </a:br>
            <a:r>
              <a:rPr lang="en-GB" sz="2025" i="1" dirty="0">
                <a:cs typeface="Arial" panose="020B0604020202020204" pitchFamily="34" charset="0"/>
              </a:rPr>
              <a:t>A Small Steps Approach to Learning for Children with Special Educational Needs and Disabilities</a:t>
            </a:r>
            <a:br>
              <a:rPr lang="en-GB" sz="2025" dirty="0">
                <a:cs typeface="Arial" panose="020B0604020202020204" pitchFamily="34" charset="0"/>
              </a:rPr>
            </a:br>
            <a:endParaRPr lang="en-GB" sz="2025" dirty="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512" y="5661248"/>
            <a:ext cx="2140412" cy="1134126"/>
          </a:xfrm>
          <a:prstGeom prst="rect">
            <a:avLst/>
          </a:prstGeom>
        </p:spPr>
      </p:pic>
      <p:pic>
        <p:nvPicPr>
          <p:cNvPr id="6" name="Picture 5">
            <a:extLst>
              <a:ext uri="{FF2B5EF4-FFF2-40B4-BE49-F238E27FC236}">
                <a16:creationId xmlns:a16="http://schemas.microsoft.com/office/drawing/2014/main" id="{C6A58816-4816-40EC-9E10-80F3975ECD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242551" y="5589240"/>
            <a:ext cx="1022985" cy="1054100"/>
          </a:xfrm>
          <a:prstGeom prst="rect">
            <a:avLst/>
          </a:prstGeom>
        </p:spPr>
      </p:pic>
      <p:pic>
        <p:nvPicPr>
          <p:cNvPr id="7" name="Picture 6" descr="Norfolk Portage Service logo and strapline (3)">
            <a:extLst>
              <a:ext uri="{FF2B5EF4-FFF2-40B4-BE49-F238E27FC236}">
                <a16:creationId xmlns:a16="http://schemas.microsoft.com/office/drawing/2014/main" id="{ADBF82A7-3928-4EBE-9586-AC69E6B4E4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3912" y="5690542"/>
            <a:ext cx="1944216" cy="114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9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1450" y="1788709"/>
            <a:ext cx="7359556" cy="3603010"/>
          </a:xfrm>
        </p:spPr>
        <p:txBody>
          <a:bodyPr>
            <a:normAutofit fontScale="70000" lnSpcReduction="20000"/>
          </a:bodyPr>
          <a:lstStyle/>
          <a:p>
            <a:pPr marL="82296" indent="0">
              <a:buNone/>
            </a:pPr>
            <a:r>
              <a:rPr lang="en-GB" sz="1800" dirty="0"/>
              <a:t>Day 1</a:t>
            </a:r>
          </a:p>
          <a:p>
            <a:r>
              <a:rPr lang="en-GB" sz="1800" dirty="0"/>
              <a:t>The Portage Model and its Relevance for Early Years Providers </a:t>
            </a:r>
          </a:p>
          <a:p>
            <a:r>
              <a:rPr lang="en-GB" sz="1800" dirty="0"/>
              <a:t>Helping Children Learn: Using Clear Language</a:t>
            </a:r>
          </a:p>
          <a:p>
            <a:r>
              <a:rPr lang="en-GB" sz="1800" dirty="0"/>
              <a:t>Baby Brain</a:t>
            </a:r>
          </a:p>
          <a:p>
            <a:r>
              <a:rPr lang="en-GB" sz="1800" dirty="0"/>
              <a:t>Helping Children Learn: Planning for Success</a:t>
            </a:r>
          </a:p>
          <a:p>
            <a:pPr marL="82296" indent="0">
              <a:buNone/>
            </a:pPr>
            <a:endParaRPr lang="en-GB" sz="1800" dirty="0"/>
          </a:p>
          <a:p>
            <a:pPr marL="82296" indent="0">
              <a:buNone/>
            </a:pPr>
            <a:r>
              <a:rPr lang="en-GB" sz="1800" dirty="0"/>
              <a:t>Day 2</a:t>
            </a:r>
          </a:p>
          <a:p>
            <a:r>
              <a:rPr lang="en-GB" sz="1800" dirty="0"/>
              <a:t>Helping Children Learn: A Small Steps Approach</a:t>
            </a:r>
          </a:p>
          <a:p>
            <a:r>
              <a:rPr lang="en-GB" sz="1800" dirty="0"/>
              <a:t>Parent’s Perspective</a:t>
            </a:r>
          </a:p>
          <a:p>
            <a:r>
              <a:rPr lang="en-GB" sz="1800" dirty="0"/>
              <a:t>Helping Children Learn: Examples of Planning, Recording and Sharing</a:t>
            </a:r>
          </a:p>
          <a:p>
            <a:r>
              <a:rPr lang="en-GB" sz="1800" dirty="0"/>
              <a:t>Supporting the Development of Play</a:t>
            </a:r>
          </a:p>
          <a:p>
            <a:r>
              <a:rPr lang="en-GB" sz="1800" dirty="0"/>
              <a:t>Plenary</a:t>
            </a:r>
          </a:p>
          <a:p>
            <a:endParaRPr lang="en-GB" sz="1800" dirty="0"/>
          </a:p>
          <a:p>
            <a:pPr marL="82296" indent="0">
              <a:buNone/>
            </a:pPr>
            <a:r>
              <a:rPr lang="en-GB" sz="1800" dirty="0"/>
              <a:t>Follow up session: </a:t>
            </a:r>
          </a:p>
          <a:p>
            <a:r>
              <a:rPr lang="en-GB" sz="1800" dirty="0"/>
              <a:t>Positive Approaches to Children’s Behaviour</a:t>
            </a:r>
          </a:p>
          <a:p>
            <a:r>
              <a:rPr lang="en-GB" sz="1800" dirty="0"/>
              <a:t>Sharing experiences: successes and challenges</a:t>
            </a:r>
          </a:p>
          <a:p>
            <a:r>
              <a:rPr lang="en-GB" sz="1800" dirty="0"/>
              <a:t>Next steps</a:t>
            </a:r>
          </a:p>
          <a:p>
            <a:endParaRPr lang="en-GB" sz="1800" dirty="0"/>
          </a:p>
        </p:txBody>
      </p:sp>
      <p:sp>
        <p:nvSpPr>
          <p:cNvPr id="3" name="Title 2"/>
          <p:cNvSpPr>
            <a:spLocks noGrp="1"/>
          </p:cNvSpPr>
          <p:nvPr>
            <p:ph type="title"/>
          </p:nvPr>
        </p:nvSpPr>
        <p:spPr/>
        <p:txBody>
          <a:bodyPr/>
          <a:lstStyle/>
          <a:p>
            <a:pPr algn="ctr"/>
            <a:r>
              <a:rPr lang="en-GB" dirty="0"/>
              <a:t>Structure of the course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588" y="5418852"/>
            <a:ext cx="2140412" cy="1134126"/>
          </a:xfrm>
          <a:prstGeom prst="rect">
            <a:avLst/>
          </a:prstGeom>
        </p:spPr>
      </p:pic>
      <p:pic>
        <p:nvPicPr>
          <p:cNvPr id="5" name="Picture 6" descr="Norfolk Portage Service logo and strapline (3)">
            <a:extLst>
              <a:ext uri="{FF2B5EF4-FFF2-40B4-BE49-F238E27FC236}">
                <a16:creationId xmlns:a16="http://schemas.microsoft.com/office/drawing/2014/main" id="{BD3F2A57-36BB-458C-A0F5-DEE8FF23DC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5264" y="5660452"/>
            <a:ext cx="1836440" cy="108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1E77083-92DB-4C61-A4C0-935051A85AC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807969" y="5562454"/>
            <a:ext cx="1022985" cy="1054100"/>
          </a:xfrm>
          <a:prstGeom prst="rect">
            <a:avLst/>
          </a:prstGeom>
        </p:spPr>
      </p:pic>
    </p:spTree>
    <p:extLst>
      <p:ext uri="{BB962C8B-B14F-4D97-AF65-F5344CB8AC3E}">
        <p14:creationId xmlns:p14="http://schemas.microsoft.com/office/powerpoint/2010/main" val="693300817"/>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96B8B1-53EC-43C2-8BF9-1B6F17AD3B57}"/>
              </a:ext>
            </a:extLst>
          </p:cNvPr>
          <p:cNvSpPr>
            <a:spLocks noGrp="1"/>
          </p:cNvSpPr>
          <p:nvPr>
            <p:ph idx="1"/>
          </p:nvPr>
        </p:nvSpPr>
        <p:spPr/>
        <p:txBody>
          <a:bodyPr/>
          <a:lstStyle/>
          <a:p>
            <a:r>
              <a:rPr lang="en-GB" dirty="0"/>
              <a:t>You can call 01603 704049 for a referral form, or find us on the Local Offer website where there is a link, or email Helen.hall2@norfolk.gov.uk</a:t>
            </a:r>
          </a:p>
          <a:p>
            <a:endParaRPr lang="en-GB" dirty="0"/>
          </a:p>
          <a:p>
            <a:r>
              <a:rPr lang="en-GB" dirty="0"/>
              <a:t>We have a Facebook page :</a:t>
            </a:r>
          </a:p>
          <a:p>
            <a:r>
              <a:rPr lang="en-GB" dirty="0">
                <a:hlinkClick r:id="rId2"/>
              </a:rPr>
              <a:t>https://www.facebook.com/NorfolkPortageService</a:t>
            </a:r>
            <a:endParaRPr lang="en-GB" dirty="0"/>
          </a:p>
          <a:p>
            <a:endParaRPr lang="en-GB" dirty="0"/>
          </a:p>
          <a:p>
            <a:pPr marL="109728" indent="0">
              <a:buNone/>
            </a:pPr>
            <a:r>
              <a:rPr lang="en-GB" dirty="0"/>
              <a:t>Loads of stories, songs and merriment  </a:t>
            </a:r>
            <a:r>
              <a:rPr lang="en-GB" dirty="0">
                <a:sym typeface="Wingdings" panose="05000000000000000000" pitchFamily="2" charset="2"/>
              </a:rPr>
              <a:t> </a:t>
            </a:r>
            <a:endParaRPr lang="en-GB" dirty="0"/>
          </a:p>
        </p:txBody>
      </p:sp>
      <p:sp>
        <p:nvSpPr>
          <p:cNvPr id="3" name="Title 2">
            <a:extLst>
              <a:ext uri="{FF2B5EF4-FFF2-40B4-BE49-F238E27FC236}">
                <a16:creationId xmlns:a16="http://schemas.microsoft.com/office/drawing/2014/main" id="{FDC32F77-C78C-4646-ACC9-0459739C3988}"/>
              </a:ext>
            </a:extLst>
          </p:cNvPr>
          <p:cNvSpPr>
            <a:spLocks noGrp="1"/>
          </p:cNvSpPr>
          <p:nvPr>
            <p:ph type="title"/>
          </p:nvPr>
        </p:nvSpPr>
        <p:spPr/>
        <p:txBody>
          <a:bodyPr/>
          <a:lstStyle/>
          <a:p>
            <a:pPr algn="ctr"/>
            <a:r>
              <a:rPr lang="en-GB" dirty="0"/>
              <a:t>Referral Form</a:t>
            </a:r>
          </a:p>
        </p:txBody>
      </p:sp>
      <p:pic>
        <p:nvPicPr>
          <p:cNvPr id="6" name="Picture 5">
            <a:extLst>
              <a:ext uri="{FF2B5EF4-FFF2-40B4-BE49-F238E27FC236}">
                <a16:creationId xmlns:a16="http://schemas.microsoft.com/office/drawing/2014/main" id="{A4D81531-E8E6-4709-B747-8F57ABF9075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264353" y="5548129"/>
            <a:ext cx="1022985" cy="1054100"/>
          </a:xfrm>
          <a:prstGeom prst="rect">
            <a:avLst/>
          </a:prstGeom>
        </p:spPr>
      </p:pic>
      <p:pic>
        <p:nvPicPr>
          <p:cNvPr id="7" name="Picture 6" descr="Norfolk Portage Service logo and strapline (3)">
            <a:extLst>
              <a:ext uri="{FF2B5EF4-FFF2-40B4-BE49-F238E27FC236}">
                <a16:creationId xmlns:a16="http://schemas.microsoft.com/office/drawing/2014/main" id="{B1553244-F22B-42F2-AC5F-A24ADD56B1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1888" y="5996527"/>
            <a:ext cx="1611825" cy="94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330918"/>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3875-86AC-4A3E-9507-C8A22D8CD4E3}"/>
              </a:ext>
            </a:extLst>
          </p:cNvPr>
          <p:cNvSpPr>
            <a:spLocks noGrp="1"/>
          </p:cNvSpPr>
          <p:nvPr>
            <p:ph type="ctrTitle"/>
          </p:nvPr>
        </p:nvSpPr>
        <p:spPr/>
        <p:txBody>
          <a:bodyPr>
            <a:normAutofit/>
          </a:bodyPr>
          <a:lstStyle/>
          <a:p>
            <a:r>
              <a:rPr lang="en-GB" dirty="0"/>
              <a:t>Watch our ‘Voice of the Child’ YouTube video ! </a:t>
            </a:r>
          </a:p>
        </p:txBody>
      </p:sp>
      <p:sp>
        <p:nvSpPr>
          <p:cNvPr id="3" name="Subtitle 2">
            <a:extLst>
              <a:ext uri="{FF2B5EF4-FFF2-40B4-BE49-F238E27FC236}">
                <a16:creationId xmlns:a16="http://schemas.microsoft.com/office/drawing/2014/main" id="{F55CCF40-190B-45BC-B309-4D15B4872F7F}"/>
              </a:ext>
            </a:extLst>
          </p:cNvPr>
          <p:cNvSpPr>
            <a:spLocks noGrp="1"/>
          </p:cNvSpPr>
          <p:nvPr>
            <p:ph type="subTitle" idx="1"/>
          </p:nvPr>
        </p:nvSpPr>
        <p:spPr>
          <a:xfrm>
            <a:off x="2567608" y="4077072"/>
            <a:ext cx="7560840" cy="936104"/>
          </a:xfrm>
        </p:spPr>
        <p:txBody>
          <a:bodyPr>
            <a:normAutofit/>
          </a:bodyPr>
          <a:lstStyle/>
          <a:p>
            <a:r>
              <a:rPr lang="en-GB" dirty="0">
                <a:hlinkClick r:id="rId2"/>
              </a:rPr>
              <a:t>https://www.youtube.com/watch?v=xMh8-ouEiGc</a:t>
            </a:r>
            <a:endParaRPr lang="en-GB" dirty="0"/>
          </a:p>
          <a:p>
            <a:endParaRPr lang="en-GB" dirty="0"/>
          </a:p>
        </p:txBody>
      </p:sp>
      <p:pic>
        <p:nvPicPr>
          <p:cNvPr id="4" name="Picture 4" descr="Norfolk Portage Service logo and strapline (3)">
            <a:extLst>
              <a:ext uri="{FF2B5EF4-FFF2-40B4-BE49-F238E27FC236}">
                <a16:creationId xmlns:a16="http://schemas.microsoft.com/office/drawing/2014/main" id="{8F8AA4CA-0E72-4F75-9131-67D06553C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3414"/>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0C4C3B4-E53B-4D9A-88B7-03B5292F35A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210674" y="5661248"/>
            <a:ext cx="1022985" cy="1054100"/>
          </a:xfrm>
          <a:prstGeom prst="rect">
            <a:avLst/>
          </a:prstGeom>
        </p:spPr>
      </p:pic>
    </p:spTree>
    <p:extLst>
      <p:ext uri="{BB962C8B-B14F-4D97-AF65-F5344CB8AC3E}">
        <p14:creationId xmlns:p14="http://schemas.microsoft.com/office/powerpoint/2010/main" val="1285831028"/>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658F58C-43EB-8F4D-96A6-8DB923416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171400"/>
            <a:ext cx="6601904" cy="601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08103"/>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ortage: Voice of the child">
            <a:hlinkClick r:id="" action="ppaction://media"/>
            <a:extLst>
              <a:ext uri="{FF2B5EF4-FFF2-40B4-BE49-F238E27FC236}">
                <a16:creationId xmlns:a16="http://schemas.microsoft.com/office/drawing/2014/main" id="{B29BF7B4-3039-478C-8596-54579F3C1A70}"/>
              </a:ext>
            </a:extLst>
          </p:cNvPr>
          <p:cNvPicPr>
            <a:picLocks noRot="1" noChangeAspect="1"/>
          </p:cNvPicPr>
          <p:nvPr>
            <a:videoFile r:link="rId1"/>
          </p:nvPr>
        </p:nvPicPr>
        <p:blipFill>
          <a:blip r:embed="rId3"/>
          <a:stretch>
            <a:fillRect/>
          </a:stretch>
        </p:blipFill>
        <p:spPr>
          <a:xfrm>
            <a:off x="2207568" y="44624"/>
            <a:ext cx="7992888" cy="5790766"/>
          </a:xfrm>
          <a:prstGeom prst="rect">
            <a:avLst/>
          </a:prstGeom>
        </p:spPr>
      </p:pic>
      <p:pic>
        <p:nvPicPr>
          <p:cNvPr id="3" name="Picture 4" descr="Norfolk Portage Service logo and strapline (3)">
            <a:extLst>
              <a:ext uri="{FF2B5EF4-FFF2-40B4-BE49-F238E27FC236}">
                <a16:creationId xmlns:a16="http://schemas.microsoft.com/office/drawing/2014/main" id="{B9E847E1-2FF2-47F0-B46A-B2874E36F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13414"/>
            <a:ext cx="19446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14525"/>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876800"/>
            <a:ext cx="7481888" cy="457200"/>
          </a:xfrm>
        </p:spPr>
        <p:txBody>
          <a:bodyPr/>
          <a:lstStyle/>
          <a:p>
            <a:pPr>
              <a:defRPr/>
            </a:pPr>
            <a:endParaRPr lang="en-GB" dirty="0"/>
          </a:p>
        </p:txBody>
      </p:sp>
      <p:sp>
        <p:nvSpPr>
          <p:cNvPr id="32771" name="Text Placeholder 2"/>
          <p:cNvSpPr>
            <a:spLocks noGrp="1"/>
          </p:cNvSpPr>
          <p:nvPr>
            <p:ph type="body" idx="2"/>
          </p:nvPr>
        </p:nvSpPr>
        <p:spPr>
          <a:xfrm>
            <a:off x="5943600" y="5354638"/>
            <a:ext cx="3975100" cy="914400"/>
          </a:xfrm>
        </p:spPr>
        <p:txBody>
          <a:bodyPr/>
          <a:lstStyle/>
          <a:p>
            <a:endParaRPr lang="en-GB" altLang="en-US" dirty="0"/>
          </a:p>
        </p:txBody>
      </p:sp>
      <p:sp>
        <p:nvSpPr>
          <p:cNvPr id="4" name="Content Placeholder 3"/>
          <p:cNvSpPr>
            <a:spLocks noGrp="1"/>
          </p:cNvSpPr>
          <p:nvPr>
            <p:ph sz="half" idx="1"/>
          </p:nvPr>
        </p:nvSpPr>
        <p:spPr>
          <a:xfrm>
            <a:off x="2438400" y="274638"/>
            <a:ext cx="7480300" cy="4572000"/>
          </a:xfrm>
        </p:spPr>
        <p:txBody>
          <a:bodyPr>
            <a:normAutofit/>
          </a:bodyPr>
          <a:lstStyle/>
          <a:p>
            <a:pPr>
              <a:defRPr/>
            </a:pPr>
            <a:r>
              <a:rPr lang="en-GB" sz="4000" b="1" dirty="0">
                <a:effectLst>
                  <a:outerShdw blurRad="38100" dist="38100" dir="2700000" algn="tl">
                    <a:srgbClr val="000000">
                      <a:alpha val="43137"/>
                    </a:srgbClr>
                  </a:outerShdw>
                </a:effectLst>
              </a:rPr>
              <a:t>Thank you for listening </a:t>
            </a:r>
          </a:p>
          <a:p>
            <a:pPr>
              <a:defRPr/>
            </a:pPr>
            <a:endParaRPr lang="en-GB" sz="4000" b="1" dirty="0">
              <a:effectLst>
                <a:outerShdw blurRad="38100" dist="38100" dir="2700000" algn="tl">
                  <a:srgbClr val="000000">
                    <a:alpha val="43137"/>
                  </a:srgbClr>
                </a:outerShdw>
              </a:effectLst>
            </a:endParaRPr>
          </a:p>
          <a:p>
            <a:pPr>
              <a:defRPr/>
            </a:pPr>
            <a:endParaRPr lang="en-GB" sz="4000" b="1" dirty="0">
              <a:effectLst>
                <a:outerShdw blurRad="38100" dist="38100" dir="2700000" algn="tl">
                  <a:srgbClr val="000000">
                    <a:alpha val="43137"/>
                  </a:srgbClr>
                </a:outerShdw>
              </a:effectLst>
            </a:endParaRPr>
          </a:p>
          <a:p>
            <a:pPr marL="109728" indent="0">
              <a:buNone/>
              <a:defRPr/>
            </a:pPr>
            <a:endParaRPr lang="en-GB" sz="4000" b="1" dirty="0">
              <a:effectLst>
                <a:outerShdw blurRad="38100" dist="38100" dir="2700000" algn="tl">
                  <a:srgbClr val="000000">
                    <a:alpha val="43137"/>
                  </a:srgbClr>
                </a:outerShdw>
              </a:effectLst>
            </a:endParaRPr>
          </a:p>
          <a:p>
            <a:pPr marL="109728" indent="0">
              <a:buNone/>
              <a:defRPr/>
            </a:pPr>
            <a:endParaRPr lang="en-GB" b="1" dirty="0">
              <a:effectLst>
                <a:outerShdw blurRad="38100" dist="38100" dir="2700000" algn="tl">
                  <a:srgbClr val="000000">
                    <a:alpha val="43137"/>
                  </a:srgbClr>
                </a:outerShdw>
              </a:effectLst>
            </a:endParaRPr>
          </a:p>
          <a:p>
            <a:pPr>
              <a:defRPr/>
            </a:pPr>
            <a:r>
              <a:rPr lang="en-GB" b="1" dirty="0">
                <a:effectLst>
                  <a:outerShdw blurRad="38100" dist="38100" dir="2700000" algn="tl">
                    <a:srgbClr val="000000">
                      <a:alpha val="43137"/>
                    </a:srgbClr>
                  </a:outerShdw>
                </a:effectLst>
              </a:rPr>
              <a:t>Any questions?</a:t>
            </a:r>
          </a:p>
        </p:txBody>
      </p:sp>
      <p:pic>
        <p:nvPicPr>
          <p:cNvPr id="32773" name="Picture 2" descr="C:\Users\edpwa\AppData\Local\Microsoft\Windows\Temporary Internet Files\Content.IE5\62S3DJDD\smiley-fa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1052513"/>
            <a:ext cx="12255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Norfolk Portage Service logo and strapl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5364163"/>
            <a:ext cx="20875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303" y="5318245"/>
            <a:ext cx="22225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82739EE-AD0C-42A3-AE95-EABBFE566F4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354152" y="5372160"/>
            <a:ext cx="1022985" cy="1054100"/>
          </a:xfrm>
          <a:prstGeom prst="rect">
            <a:avLst/>
          </a:prstGeom>
        </p:spPr>
      </p:pic>
    </p:spTree>
    <p:extLst>
      <p:ext uri="{BB962C8B-B14F-4D97-AF65-F5344CB8AC3E}">
        <p14:creationId xmlns:p14="http://schemas.microsoft.com/office/powerpoint/2010/main" val="2590209993"/>
      </p:ext>
    </p:extLst>
  </p:cSld>
  <p:clrMapOvr>
    <a:masterClrMapping/>
  </p:clrMapOvr>
  <mc:AlternateContent xmlns:mc="http://schemas.openxmlformats.org/markup-compatibility/2006" xmlns:p14="http://schemas.microsoft.com/office/powerpoint/2010/main">
    <mc:Choice Requires="p14">
      <p:transition p14:dur="4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0C07-9215-42DA-BA0C-0956610DEE5D}"/>
              </a:ext>
            </a:extLst>
          </p:cNvPr>
          <p:cNvSpPr>
            <a:spLocks noGrp="1"/>
          </p:cNvSpPr>
          <p:nvPr>
            <p:ph type="title"/>
          </p:nvPr>
        </p:nvSpPr>
        <p:spPr/>
        <p:txBody>
          <a:bodyPr/>
          <a:lstStyle/>
          <a:p>
            <a:r>
              <a:rPr lang="en-GB"/>
              <a:t>SEN Support</a:t>
            </a:r>
          </a:p>
        </p:txBody>
      </p:sp>
      <p:pic>
        <p:nvPicPr>
          <p:cNvPr id="4" name="Online Media 3" title="SEN support in mainstream schools">
            <a:hlinkClick r:id="" action="ppaction://media"/>
            <a:extLst>
              <a:ext uri="{FF2B5EF4-FFF2-40B4-BE49-F238E27FC236}">
                <a16:creationId xmlns:a16="http://schemas.microsoft.com/office/drawing/2014/main" id="{F3BF1E16-1794-04C5-99BC-AD33FF4C7C48}"/>
              </a:ext>
            </a:extLst>
          </p:cNvPr>
          <p:cNvPicPr>
            <a:picLocks noRot="1" noChangeAspect="1"/>
          </p:cNvPicPr>
          <p:nvPr>
            <a:videoFile r:link="rId1"/>
          </p:nvPr>
        </p:nvPicPr>
        <p:blipFill>
          <a:blip r:embed="rId4"/>
          <a:stretch>
            <a:fillRect/>
          </a:stretch>
        </p:blipFill>
        <p:spPr>
          <a:xfrm>
            <a:off x="2643188" y="1478156"/>
            <a:ext cx="9521825" cy="5379844"/>
          </a:xfrm>
          <a:prstGeom prst="rect">
            <a:avLst/>
          </a:prstGeom>
        </p:spPr>
      </p:pic>
    </p:spTree>
    <p:extLst>
      <p:ext uri="{BB962C8B-B14F-4D97-AF65-F5344CB8AC3E}">
        <p14:creationId xmlns:p14="http://schemas.microsoft.com/office/powerpoint/2010/main" val="28909232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0C07-9215-42DA-BA0C-0956610DEE5D}"/>
              </a:ext>
            </a:extLst>
          </p:cNvPr>
          <p:cNvSpPr>
            <a:spLocks noGrp="1"/>
          </p:cNvSpPr>
          <p:nvPr>
            <p:ph type="title"/>
          </p:nvPr>
        </p:nvSpPr>
        <p:spPr>
          <a:xfrm>
            <a:off x="392502" y="379502"/>
            <a:ext cx="10515600" cy="1325563"/>
          </a:xfrm>
        </p:spPr>
        <p:txBody>
          <a:bodyPr/>
          <a:lstStyle/>
          <a:p>
            <a:r>
              <a:rPr lang="en-GB">
                <a:latin typeface="Arial"/>
                <a:cs typeface="Arial"/>
              </a:rPr>
              <a:t>SEN Support Plans</a:t>
            </a:r>
            <a:endParaRPr lang="en-GB"/>
          </a:p>
        </p:txBody>
      </p:sp>
      <p:pic>
        <p:nvPicPr>
          <p:cNvPr id="5" name="Picture 4" descr="A close up of text&#10;&#10;Description automatically generated">
            <a:extLst>
              <a:ext uri="{FF2B5EF4-FFF2-40B4-BE49-F238E27FC236}">
                <a16:creationId xmlns:a16="http://schemas.microsoft.com/office/drawing/2014/main" id="{530D4695-F85A-46D7-2D10-371B575CF238}"/>
              </a:ext>
            </a:extLst>
          </p:cNvPr>
          <p:cNvPicPr>
            <a:picLocks noChangeAspect="1"/>
          </p:cNvPicPr>
          <p:nvPr/>
        </p:nvPicPr>
        <p:blipFill>
          <a:blip r:embed="rId3"/>
          <a:stretch>
            <a:fillRect/>
          </a:stretch>
        </p:blipFill>
        <p:spPr>
          <a:xfrm>
            <a:off x="833887" y="2409454"/>
            <a:ext cx="10524227" cy="1636526"/>
          </a:xfrm>
          <a:prstGeom prst="rect">
            <a:avLst/>
          </a:prstGeom>
          <a:ln>
            <a:solidFill>
              <a:srgbClr val="0070C0"/>
            </a:solidFill>
          </a:ln>
        </p:spPr>
      </p:pic>
    </p:spTree>
    <p:extLst>
      <p:ext uri="{BB962C8B-B14F-4D97-AF65-F5344CB8AC3E}">
        <p14:creationId xmlns:p14="http://schemas.microsoft.com/office/powerpoint/2010/main" val="30579846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5459D3-BA58-4A23-B027-1A31612308AF}"/>
              </a:ext>
            </a:extLst>
          </p:cNvPr>
          <p:cNvSpPr>
            <a:spLocks noGrp="1"/>
          </p:cNvSpPr>
          <p:nvPr>
            <p:ph idx="1"/>
          </p:nvPr>
        </p:nvSpPr>
        <p:spPr/>
        <p:txBody>
          <a:bodyPr>
            <a:normAutofit/>
          </a:bodyPr>
          <a:lstStyle/>
          <a:p>
            <a:r>
              <a:rPr lang="en-GB" b="1" dirty="0"/>
              <a:t>The name Portage comes from a town in Wisconsin, USA where the first home teaching scheme began.</a:t>
            </a:r>
          </a:p>
          <a:p>
            <a:endParaRPr lang="en-GB" dirty="0"/>
          </a:p>
          <a:p>
            <a:endParaRPr lang="en-GB" dirty="0"/>
          </a:p>
          <a:p>
            <a:endParaRPr lang="en-GB" dirty="0"/>
          </a:p>
          <a:p>
            <a:endParaRPr lang="en-GB" dirty="0"/>
          </a:p>
          <a:p>
            <a:r>
              <a:rPr lang="en-GB" dirty="0"/>
              <a:t>Portage has been established in the UK since 1976. There are approximately 120 services across the UK and it is a world-wide intervention.</a:t>
            </a:r>
          </a:p>
          <a:p>
            <a:endParaRPr lang="en-GB" dirty="0"/>
          </a:p>
        </p:txBody>
      </p:sp>
      <p:sp>
        <p:nvSpPr>
          <p:cNvPr id="3" name="Title 2">
            <a:extLst>
              <a:ext uri="{FF2B5EF4-FFF2-40B4-BE49-F238E27FC236}">
                <a16:creationId xmlns:a16="http://schemas.microsoft.com/office/drawing/2014/main" id="{CF64FA64-CC39-4449-BC46-A800CBC90514}"/>
              </a:ext>
            </a:extLst>
          </p:cNvPr>
          <p:cNvSpPr>
            <a:spLocks noGrp="1"/>
          </p:cNvSpPr>
          <p:nvPr>
            <p:ph type="title"/>
          </p:nvPr>
        </p:nvSpPr>
        <p:spPr/>
        <p:txBody>
          <a:bodyPr/>
          <a:lstStyle/>
          <a:p>
            <a:r>
              <a:rPr lang="en-GB" dirty="0"/>
              <a:t>National Portage Association</a:t>
            </a:r>
          </a:p>
        </p:txBody>
      </p:sp>
      <p:pic>
        <p:nvPicPr>
          <p:cNvPr id="1026" name="Picture 2" descr="Map of Portage, WI, Wisconsin">
            <a:extLst>
              <a:ext uri="{FF2B5EF4-FFF2-40B4-BE49-F238E27FC236}">
                <a16:creationId xmlns:a16="http://schemas.microsoft.com/office/drawing/2014/main" id="{D1B6EDA9-4A88-40EA-B97A-09E00F285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5389" y="2381251"/>
            <a:ext cx="1954708" cy="1877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7B4E01-74C5-4BA5-98AF-A72A19C93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251" y="5661248"/>
            <a:ext cx="1644121" cy="936104"/>
          </a:xfrm>
          <a:prstGeom prst="rect">
            <a:avLst/>
          </a:prstGeom>
        </p:spPr>
      </p:pic>
      <p:pic>
        <p:nvPicPr>
          <p:cNvPr id="6" name="Picture 2" descr="Norfolk Portage Service logo and strapline (3)">
            <a:extLst>
              <a:ext uri="{FF2B5EF4-FFF2-40B4-BE49-F238E27FC236}">
                <a16:creationId xmlns:a16="http://schemas.microsoft.com/office/drawing/2014/main" id="{9C158833-94C5-42E3-9BF4-DA9008111C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536" y="5868935"/>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4C0DCCE-37E2-424F-85B3-36A1AF41609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34282" y="5685753"/>
            <a:ext cx="1022985" cy="1054100"/>
          </a:xfrm>
          <a:prstGeom prst="rect">
            <a:avLst/>
          </a:prstGeom>
        </p:spPr>
      </p:pic>
    </p:spTree>
    <p:extLst>
      <p:ext uri="{BB962C8B-B14F-4D97-AF65-F5344CB8AC3E}">
        <p14:creationId xmlns:p14="http://schemas.microsoft.com/office/powerpoint/2010/main" val="3381648494"/>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711B-14BE-1F0B-86AE-8514C80752C7}"/>
              </a:ext>
            </a:extLst>
          </p:cNvPr>
          <p:cNvSpPr>
            <a:spLocks noGrp="1"/>
          </p:cNvSpPr>
          <p:nvPr>
            <p:ph type="title"/>
          </p:nvPr>
        </p:nvSpPr>
        <p:spPr>
          <a:xfrm>
            <a:off x="361950" y="98363"/>
            <a:ext cx="10515600" cy="1325563"/>
          </a:xfrm>
        </p:spPr>
        <p:txBody>
          <a:bodyPr/>
          <a:lstStyle/>
          <a:p>
            <a:r>
              <a:rPr lang="en-GB"/>
              <a:t>The Graduated Approach</a:t>
            </a:r>
          </a:p>
        </p:txBody>
      </p:sp>
      <p:grpSp>
        <p:nvGrpSpPr>
          <p:cNvPr id="7" name="Group 6">
            <a:extLst>
              <a:ext uri="{FF2B5EF4-FFF2-40B4-BE49-F238E27FC236}">
                <a16:creationId xmlns:a16="http://schemas.microsoft.com/office/drawing/2014/main" id="{538BB5C4-9DE4-24FF-7627-A76B9D6B412F}"/>
              </a:ext>
            </a:extLst>
          </p:cNvPr>
          <p:cNvGrpSpPr/>
          <p:nvPr/>
        </p:nvGrpSpPr>
        <p:grpSpPr>
          <a:xfrm>
            <a:off x="4541434" y="1114424"/>
            <a:ext cx="7650566" cy="5645213"/>
            <a:chOff x="4541434" y="1114424"/>
            <a:chExt cx="7650566" cy="5645213"/>
          </a:xfrm>
        </p:grpSpPr>
        <p:pic>
          <p:nvPicPr>
            <p:cNvPr id="4" name="Picture 3">
              <a:extLst>
                <a:ext uri="{FF2B5EF4-FFF2-40B4-BE49-F238E27FC236}">
                  <a16:creationId xmlns:a16="http://schemas.microsoft.com/office/drawing/2014/main" id="{D4F37F64-804B-07E8-701C-31B9E79537AC}"/>
                </a:ext>
              </a:extLst>
            </p:cNvPr>
            <p:cNvPicPr>
              <a:picLocks noChangeAspect="1"/>
            </p:cNvPicPr>
            <p:nvPr/>
          </p:nvPicPr>
          <p:blipFill rotWithShape="1">
            <a:blip r:embed="rId3"/>
            <a:srcRect t="349" r="1792"/>
            <a:stretch/>
          </p:blipFill>
          <p:spPr>
            <a:xfrm>
              <a:off x="4541434" y="1114424"/>
              <a:ext cx="7650566" cy="5645213"/>
            </a:xfrm>
            <a:prstGeom prst="rect">
              <a:avLst/>
            </a:prstGeom>
          </p:spPr>
        </p:pic>
        <p:sp>
          <p:nvSpPr>
            <p:cNvPr id="5" name="Rectangle: Rounded Corners 4">
              <a:extLst>
                <a:ext uri="{FF2B5EF4-FFF2-40B4-BE49-F238E27FC236}">
                  <a16:creationId xmlns:a16="http://schemas.microsoft.com/office/drawing/2014/main" id="{45A9AEF5-1A73-2810-4883-CDD3181E97A9}"/>
                </a:ext>
              </a:extLst>
            </p:cNvPr>
            <p:cNvSpPr/>
            <p:nvPr/>
          </p:nvSpPr>
          <p:spPr>
            <a:xfrm>
              <a:off x="7852304" y="2185571"/>
              <a:ext cx="1253067" cy="508832"/>
            </a:xfrm>
            <a:prstGeom prst="roundRect">
              <a:avLst/>
            </a:prstGeom>
            <a:solidFill>
              <a:srgbClr val="F9B429"/>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Enhanced</a:t>
              </a:r>
            </a:p>
          </p:txBody>
        </p:sp>
        <p:sp>
          <p:nvSpPr>
            <p:cNvPr id="6" name="Rectangle 5">
              <a:extLst>
                <a:ext uri="{FF2B5EF4-FFF2-40B4-BE49-F238E27FC236}">
                  <a16:creationId xmlns:a16="http://schemas.microsoft.com/office/drawing/2014/main" id="{83A5163F-78F1-8299-3C1F-5F1D99E4E0F2}"/>
                </a:ext>
              </a:extLst>
            </p:cNvPr>
            <p:cNvSpPr/>
            <p:nvPr/>
          </p:nvSpPr>
          <p:spPr>
            <a:xfrm>
              <a:off x="7587684" y="3566067"/>
              <a:ext cx="1782305" cy="508832"/>
            </a:xfrm>
            <a:prstGeom prst="rect">
              <a:avLst/>
            </a:prstGeom>
            <a:solidFill>
              <a:srgbClr val="894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Targeted </a:t>
              </a:r>
            </a:p>
          </p:txBody>
        </p:sp>
      </p:grpSp>
      <p:sp>
        <p:nvSpPr>
          <p:cNvPr id="8" name="Isosceles Triangle 7">
            <a:extLst>
              <a:ext uri="{FF2B5EF4-FFF2-40B4-BE49-F238E27FC236}">
                <a16:creationId xmlns:a16="http://schemas.microsoft.com/office/drawing/2014/main" id="{A29B2AF4-770C-5353-9A0E-3A3B6B7AECF7}"/>
              </a:ext>
            </a:extLst>
          </p:cNvPr>
          <p:cNvSpPr/>
          <p:nvPr/>
        </p:nvSpPr>
        <p:spPr>
          <a:xfrm>
            <a:off x="5521123" y="761144"/>
            <a:ext cx="5691187" cy="4286250"/>
          </a:xfrm>
          <a:prstGeom prst="triangl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9" name="Isosceles Triangle 8">
            <a:extLst>
              <a:ext uri="{FF2B5EF4-FFF2-40B4-BE49-F238E27FC236}">
                <a16:creationId xmlns:a16="http://schemas.microsoft.com/office/drawing/2014/main" id="{C410C96A-DF43-9636-BB29-F5CFC860ABA1}"/>
              </a:ext>
            </a:extLst>
          </p:cNvPr>
          <p:cNvSpPr/>
          <p:nvPr/>
        </p:nvSpPr>
        <p:spPr>
          <a:xfrm>
            <a:off x="6882310" y="911735"/>
            <a:ext cx="3500438" cy="2547671"/>
          </a:xfrm>
          <a:prstGeom prst="triangl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10" name="Arrow: Up 9">
            <a:extLst>
              <a:ext uri="{FF2B5EF4-FFF2-40B4-BE49-F238E27FC236}">
                <a16:creationId xmlns:a16="http://schemas.microsoft.com/office/drawing/2014/main" id="{6709F445-779F-80BF-1F43-A82FCDA47CE2}"/>
              </a:ext>
            </a:extLst>
          </p:cNvPr>
          <p:cNvSpPr/>
          <p:nvPr/>
        </p:nvSpPr>
        <p:spPr>
          <a:xfrm rot="1779682">
            <a:off x="3157538" y="3771900"/>
            <a:ext cx="1383896" cy="2600325"/>
          </a:xfrm>
          <a:prstGeom prst="upArrow">
            <a:avLst/>
          </a:prstGeom>
          <a:solidFill>
            <a:srgbClr val="7030A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12" name="Arrow: Up 11">
            <a:extLst>
              <a:ext uri="{FF2B5EF4-FFF2-40B4-BE49-F238E27FC236}">
                <a16:creationId xmlns:a16="http://schemas.microsoft.com/office/drawing/2014/main" id="{DC75B289-B41F-69C7-2564-744AE6D85D88}"/>
              </a:ext>
            </a:extLst>
          </p:cNvPr>
          <p:cNvSpPr/>
          <p:nvPr/>
        </p:nvSpPr>
        <p:spPr>
          <a:xfrm rot="1985739">
            <a:off x="4665394" y="1394241"/>
            <a:ext cx="1383896" cy="2600325"/>
          </a:xfrm>
          <a:prstGeom prst="upArrow">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320640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4085-7663-7501-8DA3-116990895771}"/>
              </a:ext>
            </a:extLst>
          </p:cNvPr>
          <p:cNvSpPr>
            <a:spLocks noGrp="1"/>
          </p:cNvSpPr>
          <p:nvPr>
            <p:ph type="title"/>
          </p:nvPr>
        </p:nvSpPr>
        <p:spPr/>
        <p:txBody>
          <a:bodyPr/>
          <a:lstStyle/>
          <a:p>
            <a:r>
              <a:rPr lang="en-GB"/>
              <a:t>The Graduated Approach</a:t>
            </a:r>
          </a:p>
        </p:txBody>
      </p:sp>
      <p:pic>
        <p:nvPicPr>
          <p:cNvPr id="4" name="Picture 3">
            <a:extLst>
              <a:ext uri="{FF2B5EF4-FFF2-40B4-BE49-F238E27FC236}">
                <a16:creationId xmlns:a16="http://schemas.microsoft.com/office/drawing/2014/main" id="{390C5EA3-92C3-3FE0-B763-CFDDA1991577}"/>
              </a:ext>
            </a:extLst>
          </p:cNvPr>
          <p:cNvPicPr>
            <a:picLocks noChangeAspect="1"/>
          </p:cNvPicPr>
          <p:nvPr/>
        </p:nvPicPr>
        <p:blipFill>
          <a:blip r:embed="rId3"/>
          <a:stretch>
            <a:fillRect/>
          </a:stretch>
        </p:blipFill>
        <p:spPr>
          <a:xfrm rot="236515">
            <a:off x="2182121" y="1462662"/>
            <a:ext cx="7827757" cy="4962916"/>
          </a:xfrm>
          <a:prstGeom prst="rect">
            <a:avLst/>
          </a:prstGeom>
        </p:spPr>
      </p:pic>
      <p:pic>
        <p:nvPicPr>
          <p:cNvPr id="6" name="Picture 5">
            <a:extLst>
              <a:ext uri="{FF2B5EF4-FFF2-40B4-BE49-F238E27FC236}">
                <a16:creationId xmlns:a16="http://schemas.microsoft.com/office/drawing/2014/main" id="{D0F12EBE-CF04-0A85-C7DA-0CB1A8507A62}"/>
              </a:ext>
            </a:extLst>
          </p:cNvPr>
          <p:cNvPicPr>
            <a:picLocks noChangeAspect="1"/>
          </p:cNvPicPr>
          <p:nvPr/>
        </p:nvPicPr>
        <p:blipFill>
          <a:blip r:embed="rId4"/>
          <a:stretch>
            <a:fillRect/>
          </a:stretch>
        </p:blipFill>
        <p:spPr>
          <a:xfrm rot="21079728">
            <a:off x="688398" y="1819833"/>
            <a:ext cx="7243300" cy="4646332"/>
          </a:xfrm>
          <a:prstGeom prst="rect">
            <a:avLst/>
          </a:prstGeom>
        </p:spPr>
      </p:pic>
      <p:pic>
        <p:nvPicPr>
          <p:cNvPr id="8" name="Picture 7">
            <a:extLst>
              <a:ext uri="{FF2B5EF4-FFF2-40B4-BE49-F238E27FC236}">
                <a16:creationId xmlns:a16="http://schemas.microsoft.com/office/drawing/2014/main" id="{07812491-BC95-7C5C-7711-7C8721ED0B79}"/>
              </a:ext>
            </a:extLst>
          </p:cNvPr>
          <p:cNvPicPr>
            <a:picLocks noChangeAspect="1"/>
          </p:cNvPicPr>
          <p:nvPr/>
        </p:nvPicPr>
        <p:blipFill>
          <a:blip r:embed="rId5"/>
          <a:stretch>
            <a:fillRect/>
          </a:stretch>
        </p:blipFill>
        <p:spPr>
          <a:xfrm rot="21356666">
            <a:off x="2053121" y="2222989"/>
            <a:ext cx="7243300" cy="3840020"/>
          </a:xfrm>
          <a:prstGeom prst="rect">
            <a:avLst/>
          </a:prstGeom>
        </p:spPr>
      </p:pic>
      <p:pic>
        <p:nvPicPr>
          <p:cNvPr id="10" name="Picture 9">
            <a:extLst>
              <a:ext uri="{FF2B5EF4-FFF2-40B4-BE49-F238E27FC236}">
                <a16:creationId xmlns:a16="http://schemas.microsoft.com/office/drawing/2014/main" id="{3558EECB-E335-21AB-68AC-9FB5BCBC6124}"/>
              </a:ext>
            </a:extLst>
          </p:cNvPr>
          <p:cNvPicPr>
            <a:picLocks noChangeAspect="1"/>
          </p:cNvPicPr>
          <p:nvPr/>
        </p:nvPicPr>
        <p:blipFill>
          <a:blip r:embed="rId6"/>
          <a:stretch>
            <a:fillRect/>
          </a:stretch>
        </p:blipFill>
        <p:spPr>
          <a:xfrm rot="455280">
            <a:off x="4607306" y="1728454"/>
            <a:ext cx="7266492" cy="5102180"/>
          </a:xfrm>
          <a:prstGeom prst="rect">
            <a:avLst/>
          </a:prstGeom>
        </p:spPr>
      </p:pic>
      <p:sp>
        <p:nvSpPr>
          <p:cNvPr id="3" name="TextBox 2">
            <a:extLst>
              <a:ext uri="{FF2B5EF4-FFF2-40B4-BE49-F238E27FC236}">
                <a16:creationId xmlns:a16="http://schemas.microsoft.com/office/drawing/2014/main" id="{0A80F579-1E0E-43D5-F519-D2391621ABFE}"/>
              </a:ext>
            </a:extLst>
          </p:cNvPr>
          <p:cNvSpPr txBox="1"/>
          <p:nvPr/>
        </p:nvSpPr>
        <p:spPr>
          <a:xfrm>
            <a:off x="168703" y="1416240"/>
            <a:ext cx="2054076"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hlinkClick r:id="rId7"/>
              </a:rPr>
              <a:t>Provision expected at SEN support (PEaSS) </a:t>
            </a: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858551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4085-7663-7501-8DA3-116990895771}"/>
              </a:ext>
            </a:extLst>
          </p:cNvPr>
          <p:cNvSpPr>
            <a:spLocks noGrp="1"/>
          </p:cNvSpPr>
          <p:nvPr>
            <p:ph type="title"/>
          </p:nvPr>
        </p:nvSpPr>
        <p:spPr>
          <a:xfrm>
            <a:off x="435634" y="264483"/>
            <a:ext cx="10515600" cy="1325563"/>
          </a:xfrm>
        </p:spPr>
        <p:txBody>
          <a:bodyPr/>
          <a:lstStyle/>
          <a:p>
            <a:r>
              <a:rPr lang="en-GB">
                <a:latin typeface="Arial"/>
                <a:cs typeface="Arial"/>
              </a:rPr>
              <a:t>What do CYP say? </a:t>
            </a:r>
            <a:endParaRPr lang="en-GB"/>
          </a:p>
        </p:txBody>
      </p:sp>
      <p:pic>
        <p:nvPicPr>
          <p:cNvPr id="5" name="Picture 4" descr="A group of people with stars and a smiley face&#10;&#10;Description automatically generated">
            <a:extLst>
              <a:ext uri="{FF2B5EF4-FFF2-40B4-BE49-F238E27FC236}">
                <a16:creationId xmlns:a16="http://schemas.microsoft.com/office/drawing/2014/main" id="{5488F41C-BE23-9CD1-F08D-3389AF4950A0}"/>
              </a:ext>
            </a:extLst>
          </p:cNvPr>
          <p:cNvPicPr>
            <a:picLocks noChangeAspect="1"/>
          </p:cNvPicPr>
          <p:nvPr/>
        </p:nvPicPr>
        <p:blipFill>
          <a:blip r:embed="rId3"/>
          <a:stretch>
            <a:fillRect/>
          </a:stretch>
        </p:blipFill>
        <p:spPr>
          <a:xfrm>
            <a:off x="2297142" y="1715218"/>
            <a:ext cx="7612093" cy="4132054"/>
          </a:xfrm>
          <a:prstGeom prst="rect">
            <a:avLst/>
          </a:prstGeom>
          <a:ln>
            <a:solidFill>
              <a:srgbClr val="0070C0"/>
            </a:solidFill>
          </a:ln>
        </p:spPr>
      </p:pic>
    </p:spTree>
    <p:extLst>
      <p:ext uri="{BB962C8B-B14F-4D97-AF65-F5344CB8AC3E}">
        <p14:creationId xmlns:p14="http://schemas.microsoft.com/office/powerpoint/2010/main" val="265442966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Oval 8">
            <a:extLst>
              <a:ext uri="{FF2B5EF4-FFF2-40B4-BE49-F238E27FC236}">
                <a16:creationId xmlns:a16="http://schemas.microsoft.com/office/drawing/2014/main" id="{C0A29D61-E8BE-4BF7-16BE-C46318AB6E6B}"/>
              </a:ext>
            </a:extLst>
          </p:cNvPr>
          <p:cNvSpPr/>
          <p:nvPr/>
        </p:nvSpPr>
        <p:spPr>
          <a:xfrm>
            <a:off x="6788090" y="1850475"/>
            <a:ext cx="3833002" cy="1947559"/>
          </a:xfrm>
          <a:prstGeom prst="wedgeEllipseCallou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en-US" sz="2800" b="1">
                <a:solidFill>
                  <a:srgbClr val="002060"/>
                </a:solidFill>
                <a:latin typeface="Century Gothic"/>
              </a:rPr>
              <a:t>Top tips for adults who support us</a:t>
            </a:r>
            <a:r>
              <a:rPr lang="en-US" sz="2800"/>
              <a:t> </a:t>
            </a:r>
          </a:p>
        </p:txBody>
      </p:sp>
      <p:pic>
        <p:nvPicPr>
          <p:cNvPr id="10" name="Picture 9" descr="A group of icons and symbols&#10;&#10;Description automatically generated">
            <a:extLst>
              <a:ext uri="{FF2B5EF4-FFF2-40B4-BE49-F238E27FC236}">
                <a16:creationId xmlns:a16="http://schemas.microsoft.com/office/drawing/2014/main" id="{87C75A3C-43B0-8F6A-076A-429755E0EE52}"/>
              </a:ext>
            </a:extLst>
          </p:cNvPr>
          <p:cNvPicPr>
            <a:picLocks noChangeAspect="1"/>
          </p:cNvPicPr>
          <p:nvPr/>
        </p:nvPicPr>
        <p:blipFill>
          <a:blip r:embed="rId3"/>
          <a:stretch>
            <a:fillRect/>
          </a:stretch>
        </p:blipFill>
        <p:spPr>
          <a:xfrm>
            <a:off x="168147" y="0"/>
            <a:ext cx="6421064" cy="6858000"/>
          </a:xfrm>
          <a:prstGeom prst="rect">
            <a:avLst/>
          </a:prstGeom>
        </p:spPr>
      </p:pic>
    </p:spTree>
    <p:extLst>
      <p:ext uri="{BB962C8B-B14F-4D97-AF65-F5344CB8AC3E}">
        <p14:creationId xmlns:p14="http://schemas.microsoft.com/office/powerpoint/2010/main" val="203067300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711B-14BE-1F0B-86AE-8514C80752C7}"/>
              </a:ext>
            </a:extLst>
          </p:cNvPr>
          <p:cNvSpPr>
            <a:spLocks noGrp="1"/>
          </p:cNvSpPr>
          <p:nvPr>
            <p:ph type="title"/>
          </p:nvPr>
        </p:nvSpPr>
        <p:spPr>
          <a:xfrm>
            <a:off x="361950" y="98363"/>
            <a:ext cx="10515600" cy="1325563"/>
          </a:xfrm>
        </p:spPr>
        <p:txBody>
          <a:bodyPr/>
          <a:lstStyle/>
          <a:p>
            <a:r>
              <a:rPr lang="en-GB"/>
              <a:t>The Graduated Approach</a:t>
            </a:r>
          </a:p>
        </p:txBody>
      </p:sp>
      <p:grpSp>
        <p:nvGrpSpPr>
          <p:cNvPr id="7" name="Group 6">
            <a:extLst>
              <a:ext uri="{FF2B5EF4-FFF2-40B4-BE49-F238E27FC236}">
                <a16:creationId xmlns:a16="http://schemas.microsoft.com/office/drawing/2014/main" id="{538BB5C4-9DE4-24FF-7627-A76B9D6B412F}"/>
              </a:ext>
            </a:extLst>
          </p:cNvPr>
          <p:cNvGrpSpPr/>
          <p:nvPr/>
        </p:nvGrpSpPr>
        <p:grpSpPr>
          <a:xfrm>
            <a:off x="4541434" y="1114424"/>
            <a:ext cx="7650566" cy="5645213"/>
            <a:chOff x="4541434" y="1114424"/>
            <a:chExt cx="7650566" cy="5645213"/>
          </a:xfrm>
        </p:grpSpPr>
        <p:pic>
          <p:nvPicPr>
            <p:cNvPr id="4" name="Picture 3">
              <a:extLst>
                <a:ext uri="{FF2B5EF4-FFF2-40B4-BE49-F238E27FC236}">
                  <a16:creationId xmlns:a16="http://schemas.microsoft.com/office/drawing/2014/main" id="{D4F37F64-804B-07E8-701C-31B9E79537AC}"/>
                </a:ext>
              </a:extLst>
            </p:cNvPr>
            <p:cNvPicPr>
              <a:picLocks noChangeAspect="1"/>
            </p:cNvPicPr>
            <p:nvPr/>
          </p:nvPicPr>
          <p:blipFill rotWithShape="1">
            <a:blip r:embed="rId3"/>
            <a:srcRect t="349" r="1792"/>
            <a:stretch/>
          </p:blipFill>
          <p:spPr>
            <a:xfrm>
              <a:off x="4541434" y="1114424"/>
              <a:ext cx="7650566" cy="5645213"/>
            </a:xfrm>
            <a:prstGeom prst="rect">
              <a:avLst/>
            </a:prstGeom>
          </p:spPr>
        </p:pic>
        <p:sp>
          <p:nvSpPr>
            <p:cNvPr id="5" name="Rectangle: Rounded Corners 4">
              <a:extLst>
                <a:ext uri="{FF2B5EF4-FFF2-40B4-BE49-F238E27FC236}">
                  <a16:creationId xmlns:a16="http://schemas.microsoft.com/office/drawing/2014/main" id="{45A9AEF5-1A73-2810-4883-CDD3181E97A9}"/>
                </a:ext>
              </a:extLst>
            </p:cNvPr>
            <p:cNvSpPr/>
            <p:nvPr/>
          </p:nvSpPr>
          <p:spPr>
            <a:xfrm>
              <a:off x="7852304" y="2185571"/>
              <a:ext cx="1253067" cy="508832"/>
            </a:xfrm>
            <a:prstGeom prst="roundRect">
              <a:avLst/>
            </a:prstGeom>
            <a:solidFill>
              <a:srgbClr val="FDAA0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Enhanced</a:t>
              </a:r>
            </a:p>
          </p:txBody>
        </p:sp>
        <p:sp>
          <p:nvSpPr>
            <p:cNvPr id="6" name="Rectangle 5">
              <a:extLst>
                <a:ext uri="{FF2B5EF4-FFF2-40B4-BE49-F238E27FC236}">
                  <a16:creationId xmlns:a16="http://schemas.microsoft.com/office/drawing/2014/main" id="{83A5163F-78F1-8299-3C1F-5F1D99E4E0F2}"/>
                </a:ext>
              </a:extLst>
            </p:cNvPr>
            <p:cNvSpPr/>
            <p:nvPr/>
          </p:nvSpPr>
          <p:spPr>
            <a:xfrm>
              <a:off x="7587684" y="3566067"/>
              <a:ext cx="1782305" cy="508832"/>
            </a:xfrm>
            <a:prstGeom prst="rect">
              <a:avLst/>
            </a:prstGeom>
            <a:solidFill>
              <a:srgbClr val="894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Targeted </a:t>
              </a:r>
            </a:p>
          </p:txBody>
        </p:sp>
      </p:grpSp>
      <p:sp>
        <p:nvSpPr>
          <p:cNvPr id="3" name="Oval 2">
            <a:extLst>
              <a:ext uri="{FF2B5EF4-FFF2-40B4-BE49-F238E27FC236}">
                <a16:creationId xmlns:a16="http://schemas.microsoft.com/office/drawing/2014/main" id="{BFA3540A-6B2E-7DF9-743E-2F222DC95058}"/>
              </a:ext>
            </a:extLst>
          </p:cNvPr>
          <p:cNvSpPr/>
          <p:nvPr/>
        </p:nvSpPr>
        <p:spPr>
          <a:xfrm>
            <a:off x="2819902" y="4367920"/>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Day to day interactions</a:t>
            </a:r>
          </a:p>
        </p:txBody>
      </p:sp>
      <p:sp>
        <p:nvSpPr>
          <p:cNvPr id="8" name="Oval 7">
            <a:extLst>
              <a:ext uri="{FF2B5EF4-FFF2-40B4-BE49-F238E27FC236}">
                <a16:creationId xmlns:a16="http://schemas.microsoft.com/office/drawing/2014/main" id="{DDFB3C81-9A6A-9D82-EAA0-3B2E778184B9}"/>
              </a:ext>
            </a:extLst>
          </p:cNvPr>
          <p:cNvSpPr/>
          <p:nvPr/>
        </p:nvSpPr>
        <p:spPr>
          <a:xfrm>
            <a:off x="214278" y="4367920"/>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Use of assessment to identify gaps and misconceptions</a:t>
            </a:r>
          </a:p>
        </p:txBody>
      </p:sp>
      <p:sp>
        <p:nvSpPr>
          <p:cNvPr id="9" name="Oval 8">
            <a:extLst>
              <a:ext uri="{FF2B5EF4-FFF2-40B4-BE49-F238E27FC236}">
                <a16:creationId xmlns:a16="http://schemas.microsoft.com/office/drawing/2014/main" id="{22EC49A7-4741-F42E-DD3E-84E0A669E55B}"/>
              </a:ext>
            </a:extLst>
          </p:cNvPr>
          <p:cNvSpPr/>
          <p:nvPr/>
        </p:nvSpPr>
        <p:spPr>
          <a:xfrm>
            <a:off x="2819902" y="2694403"/>
            <a:ext cx="2498927" cy="1507788"/>
          </a:xfrm>
          <a:prstGeom prst="ellipse">
            <a:avLst/>
          </a:prstGeom>
          <a:solidFill>
            <a:srgbClr val="00006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range of </a:t>
            </a:r>
            <a:r>
              <a:rPr lang="en-GB" kern="1200">
                <a:solidFill>
                  <a:prstClr val="white"/>
                </a:solidFill>
                <a:latin typeface="Arial" panose="020B0604020202020204" pitchFamily="34" charset="0"/>
                <a:ea typeface="+mn-ea"/>
                <a:cs typeface="Arial" panose="020B0604020202020204" pitchFamily="34" charset="0"/>
              </a:rPr>
              <a:t>learning</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approaches</a:t>
            </a:r>
          </a:p>
        </p:txBody>
      </p:sp>
      <p:sp>
        <p:nvSpPr>
          <p:cNvPr id="10" name="Oval 9">
            <a:extLst>
              <a:ext uri="{FF2B5EF4-FFF2-40B4-BE49-F238E27FC236}">
                <a16:creationId xmlns:a16="http://schemas.microsoft.com/office/drawing/2014/main" id="{F84A32CB-FFAC-EFDA-24F1-B8114844F52F}"/>
              </a:ext>
            </a:extLst>
          </p:cNvPr>
          <p:cNvSpPr/>
          <p:nvPr/>
        </p:nvSpPr>
        <p:spPr>
          <a:xfrm>
            <a:off x="159432" y="2659686"/>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Staff training and CPD</a:t>
            </a:r>
          </a:p>
        </p:txBody>
      </p:sp>
      <p:sp>
        <p:nvSpPr>
          <p:cNvPr id="11" name="Oval 10">
            <a:extLst>
              <a:ext uri="{FF2B5EF4-FFF2-40B4-BE49-F238E27FC236}">
                <a16:creationId xmlns:a16="http://schemas.microsoft.com/office/drawing/2014/main" id="{04A1A97E-6533-D09F-64CF-71BEA9D2D7B6}"/>
              </a:ext>
            </a:extLst>
          </p:cNvPr>
          <p:cNvSpPr/>
          <p:nvPr/>
        </p:nvSpPr>
        <p:spPr>
          <a:xfrm>
            <a:off x="159432" y="1053102"/>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Clear routines and explicit expectations</a:t>
            </a:r>
          </a:p>
        </p:txBody>
      </p:sp>
      <p:sp>
        <p:nvSpPr>
          <p:cNvPr id="12" name="Oval 11">
            <a:extLst>
              <a:ext uri="{FF2B5EF4-FFF2-40B4-BE49-F238E27FC236}">
                <a16:creationId xmlns:a16="http://schemas.microsoft.com/office/drawing/2014/main" id="{C499093A-12BD-570E-110D-64D62DC9F781}"/>
              </a:ext>
            </a:extLst>
          </p:cNvPr>
          <p:cNvSpPr/>
          <p:nvPr/>
        </p:nvSpPr>
        <p:spPr>
          <a:xfrm>
            <a:off x="2713205" y="1092051"/>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safe learning environment</a:t>
            </a:r>
          </a:p>
        </p:txBody>
      </p:sp>
      <p:sp>
        <p:nvSpPr>
          <p:cNvPr id="14" name="Isosceles Triangle 13">
            <a:extLst>
              <a:ext uri="{FF2B5EF4-FFF2-40B4-BE49-F238E27FC236}">
                <a16:creationId xmlns:a16="http://schemas.microsoft.com/office/drawing/2014/main" id="{DE6F8E25-CFBB-1A89-909B-7BF98E9BEAD0}"/>
              </a:ext>
            </a:extLst>
          </p:cNvPr>
          <p:cNvSpPr/>
          <p:nvPr/>
        </p:nvSpPr>
        <p:spPr>
          <a:xfrm>
            <a:off x="5480372" y="752798"/>
            <a:ext cx="5691187" cy="4286250"/>
          </a:xfrm>
          <a:prstGeom prst="triangl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13" name="Oval 12">
            <a:extLst>
              <a:ext uri="{FF2B5EF4-FFF2-40B4-BE49-F238E27FC236}">
                <a16:creationId xmlns:a16="http://schemas.microsoft.com/office/drawing/2014/main" id="{14110FBA-EA34-1DFE-D632-C300A38D5258}"/>
              </a:ext>
            </a:extLst>
          </p:cNvPr>
          <p:cNvSpPr/>
          <p:nvPr/>
        </p:nvSpPr>
        <p:spPr>
          <a:xfrm>
            <a:off x="5376421" y="1114424"/>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Structure, organisation and predictability</a:t>
            </a:r>
          </a:p>
        </p:txBody>
      </p:sp>
      <p:sp>
        <p:nvSpPr>
          <p:cNvPr id="15" name="Oval 14">
            <a:extLst>
              <a:ext uri="{FF2B5EF4-FFF2-40B4-BE49-F238E27FC236}">
                <a16:creationId xmlns:a16="http://schemas.microsoft.com/office/drawing/2014/main" id="{AAB3F960-879B-B816-F62E-AAFAC2F1D2A6}"/>
              </a:ext>
            </a:extLst>
          </p:cNvPr>
          <p:cNvSpPr/>
          <p:nvPr/>
        </p:nvSpPr>
        <p:spPr>
          <a:xfrm>
            <a:off x="5422780" y="2738744"/>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with charts, diagrams and pictures</a:t>
            </a:r>
          </a:p>
        </p:txBody>
      </p:sp>
      <p:sp>
        <p:nvSpPr>
          <p:cNvPr id="16" name="Oval 15">
            <a:extLst>
              <a:ext uri="{FF2B5EF4-FFF2-40B4-BE49-F238E27FC236}">
                <a16:creationId xmlns:a16="http://schemas.microsoft.com/office/drawing/2014/main" id="{B15DF269-06A3-D599-BB08-B055C24731B5}"/>
              </a:ext>
            </a:extLst>
          </p:cNvPr>
          <p:cNvSpPr/>
          <p:nvPr/>
        </p:nvSpPr>
        <p:spPr>
          <a:xfrm>
            <a:off x="8034145" y="1072199"/>
            <a:ext cx="2498927" cy="1507788"/>
          </a:xfrm>
          <a:prstGeom prst="ellipse">
            <a:avLst/>
          </a:prstGeom>
          <a:solidFill>
            <a:srgbClr val="1D2A5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1200">
                <a:solidFill>
                  <a:prstClr val="white"/>
                </a:solidFill>
                <a:latin typeface="Arial" panose="020B0604020202020204" pitchFamily="34" charset="0"/>
                <a:ea typeface="+mn-ea"/>
                <a:cs typeface="Arial" panose="020B0604020202020204" pitchFamily="34" charset="0"/>
              </a:rPr>
              <a:t>CYPs are sitting in the best place</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48409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711B-14BE-1F0B-86AE-8514C80752C7}"/>
              </a:ext>
            </a:extLst>
          </p:cNvPr>
          <p:cNvSpPr>
            <a:spLocks noGrp="1"/>
          </p:cNvSpPr>
          <p:nvPr>
            <p:ph type="title"/>
          </p:nvPr>
        </p:nvSpPr>
        <p:spPr>
          <a:xfrm>
            <a:off x="361950" y="98363"/>
            <a:ext cx="10515600" cy="1325563"/>
          </a:xfrm>
        </p:spPr>
        <p:txBody>
          <a:bodyPr/>
          <a:lstStyle/>
          <a:p>
            <a:r>
              <a:rPr lang="en-GB"/>
              <a:t>The Graduated Approach</a:t>
            </a:r>
          </a:p>
        </p:txBody>
      </p:sp>
      <p:grpSp>
        <p:nvGrpSpPr>
          <p:cNvPr id="7" name="Group 6">
            <a:extLst>
              <a:ext uri="{FF2B5EF4-FFF2-40B4-BE49-F238E27FC236}">
                <a16:creationId xmlns:a16="http://schemas.microsoft.com/office/drawing/2014/main" id="{538BB5C4-9DE4-24FF-7627-A76B9D6B412F}"/>
              </a:ext>
            </a:extLst>
          </p:cNvPr>
          <p:cNvGrpSpPr/>
          <p:nvPr/>
        </p:nvGrpSpPr>
        <p:grpSpPr>
          <a:xfrm>
            <a:off x="4541434" y="1114424"/>
            <a:ext cx="7650566" cy="5645213"/>
            <a:chOff x="4541434" y="1114424"/>
            <a:chExt cx="7650566" cy="5645213"/>
          </a:xfrm>
        </p:grpSpPr>
        <p:pic>
          <p:nvPicPr>
            <p:cNvPr id="4" name="Picture 3">
              <a:extLst>
                <a:ext uri="{FF2B5EF4-FFF2-40B4-BE49-F238E27FC236}">
                  <a16:creationId xmlns:a16="http://schemas.microsoft.com/office/drawing/2014/main" id="{D4F37F64-804B-07E8-701C-31B9E79537AC}"/>
                </a:ext>
              </a:extLst>
            </p:cNvPr>
            <p:cNvPicPr>
              <a:picLocks noChangeAspect="1"/>
            </p:cNvPicPr>
            <p:nvPr/>
          </p:nvPicPr>
          <p:blipFill rotWithShape="1">
            <a:blip r:embed="rId3"/>
            <a:srcRect t="349" r="1792"/>
            <a:stretch/>
          </p:blipFill>
          <p:spPr>
            <a:xfrm>
              <a:off x="4541434" y="1114424"/>
              <a:ext cx="7650566" cy="5645213"/>
            </a:xfrm>
            <a:prstGeom prst="rect">
              <a:avLst/>
            </a:prstGeom>
          </p:spPr>
        </p:pic>
        <p:sp>
          <p:nvSpPr>
            <p:cNvPr id="5" name="Rectangle: Rounded Corners 4">
              <a:extLst>
                <a:ext uri="{FF2B5EF4-FFF2-40B4-BE49-F238E27FC236}">
                  <a16:creationId xmlns:a16="http://schemas.microsoft.com/office/drawing/2014/main" id="{45A9AEF5-1A73-2810-4883-CDD3181E97A9}"/>
                </a:ext>
              </a:extLst>
            </p:cNvPr>
            <p:cNvSpPr/>
            <p:nvPr/>
          </p:nvSpPr>
          <p:spPr>
            <a:xfrm>
              <a:off x="7852304" y="2185571"/>
              <a:ext cx="1253067" cy="508832"/>
            </a:xfrm>
            <a:prstGeom prst="roundRect">
              <a:avLst/>
            </a:prstGeom>
            <a:solidFill>
              <a:srgbClr val="FDAA0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Enhanced</a:t>
              </a:r>
            </a:p>
          </p:txBody>
        </p:sp>
        <p:sp>
          <p:nvSpPr>
            <p:cNvPr id="6" name="Rectangle 5">
              <a:extLst>
                <a:ext uri="{FF2B5EF4-FFF2-40B4-BE49-F238E27FC236}">
                  <a16:creationId xmlns:a16="http://schemas.microsoft.com/office/drawing/2014/main" id="{83A5163F-78F1-8299-3C1F-5F1D99E4E0F2}"/>
                </a:ext>
              </a:extLst>
            </p:cNvPr>
            <p:cNvSpPr/>
            <p:nvPr/>
          </p:nvSpPr>
          <p:spPr>
            <a:xfrm>
              <a:off x="7587684" y="3566067"/>
              <a:ext cx="1782305" cy="508832"/>
            </a:xfrm>
            <a:prstGeom prst="rect">
              <a:avLst/>
            </a:prstGeom>
            <a:solidFill>
              <a:srgbClr val="894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Targeted </a:t>
              </a:r>
            </a:p>
          </p:txBody>
        </p:sp>
      </p:grpSp>
      <p:grpSp>
        <p:nvGrpSpPr>
          <p:cNvPr id="3" name="Group 2">
            <a:extLst>
              <a:ext uri="{FF2B5EF4-FFF2-40B4-BE49-F238E27FC236}">
                <a16:creationId xmlns:a16="http://schemas.microsoft.com/office/drawing/2014/main" id="{8B8AC35A-EC42-42BD-13CB-4169B1C394BC}"/>
              </a:ext>
            </a:extLst>
          </p:cNvPr>
          <p:cNvGrpSpPr/>
          <p:nvPr/>
        </p:nvGrpSpPr>
        <p:grpSpPr>
          <a:xfrm>
            <a:off x="4693834" y="1266824"/>
            <a:ext cx="7650566" cy="5645213"/>
            <a:chOff x="4541434" y="1114424"/>
            <a:chExt cx="7650566" cy="5645213"/>
          </a:xfrm>
        </p:grpSpPr>
        <p:pic>
          <p:nvPicPr>
            <p:cNvPr id="8" name="Picture 7">
              <a:extLst>
                <a:ext uri="{FF2B5EF4-FFF2-40B4-BE49-F238E27FC236}">
                  <a16:creationId xmlns:a16="http://schemas.microsoft.com/office/drawing/2014/main" id="{8E6EEE07-98BC-FFAC-B109-F821B4AA5EBC}"/>
                </a:ext>
              </a:extLst>
            </p:cNvPr>
            <p:cNvPicPr>
              <a:picLocks noChangeAspect="1"/>
            </p:cNvPicPr>
            <p:nvPr/>
          </p:nvPicPr>
          <p:blipFill rotWithShape="1">
            <a:blip r:embed="rId3"/>
            <a:srcRect t="349" r="1792"/>
            <a:stretch/>
          </p:blipFill>
          <p:spPr>
            <a:xfrm>
              <a:off x="4541434" y="1114424"/>
              <a:ext cx="7650566" cy="5645213"/>
            </a:xfrm>
            <a:prstGeom prst="rect">
              <a:avLst/>
            </a:prstGeom>
          </p:spPr>
        </p:pic>
        <p:sp>
          <p:nvSpPr>
            <p:cNvPr id="9" name="Rectangle: Rounded Corners 8">
              <a:extLst>
                <a:ext uri="{FF2B5EF4-FFF2-40B4-BE49-F238E27FC236}">
                  <a16:creationId xmlns:a16="http://schemas.microsoft.com/office/drawing/2014/main" id="{5C07BCCC-7A4C-6E5F-3858-2C7AB0B8EAD6}"/>
                </a:ext>
              </a:extLst>
            </p:cNvPr>
            <p:cNvSpPr/>
            <p:nvPr/>
          </p:nvSpPr>
          <p:spPr>
            <a:xfrm>
              <a:off x="7852304" y="2185571"/>
              <a:ext cx="1253067" cy="508832"/>
            </a:xfrm>
            <a:prstGeom prst="roundRect">
              <a:avLst/>
            </a:prstGeom>
            <a:solidFill>
              <a:srgbClr val="F9B429"/>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Enhanced</a:t>
              </a:r>
            </a:p>
          </p:txBody>
        </p:sp>
        <p:sp>
          <p:nvSpPr>
            <p:cNvPr id="10" name="Rectangle 9">
              <a:extLst>
                <a:ext uri="{FF2B5EF4-FFF2-40B4-BE49-F238E27FC236}">
                  <a16:creationId xmlns:a16="http://schemas.microsoft.com/office/drawing/2014/main" id="{B483058F-F1D0-EA49-F08E-D24A3F3F07AF}"/>
                </a:ext>
              </a:extLst>
            </p:cNvPr>
            <p:cNvSpPr/>
            <p:nvPr/>
          </p:nvSpPr>
          <p:spPr>
            <a:xfrm>
              <a:off x="7587684" y="3566067"/>
              <a:ext cx="1782305" cy="508832"/>
            </a:xfrm>
            <a:prstGeom prst="rect">
              <a:avLst/>
            </a:prstGeom>
            <a:solidFill>
              <a:srgbClr val="894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Targeted </a:t>
              </a:r>
            </a:p>
          </p:txBody>
        </p:sp>
      </p:grpSp>
      <p:sp>
        <p:nvSpPr>
          <p:cNvPr id="11" name="Isosceles Triangle 10">
            <a:extLst>
              <a:ext uri="{FF2B5EF4-FFF2-40B4-BE49-F238E27FC236}">
                <a16:creationId xmlns:a16="http://schemas.microsoft.com/office/drawing/2014/main" id="{51D03B0A-C54B-1FC9-8D79-9A6BF10E9293}"/>
              </a:ext>
            </a:extLst>
          </p:cNvPr>
          <p:cNvSpPr/>
          <p:nvPr/>
        </p:nvSpPr>
        <p:spPr>
          <a:xfrm>
            <a:off x="7055565" y="1057175"/>
            <a:ext cx="3500438" cy="2547671"/>
          </a:xfrm>
          <a:prstGeom prst="triangl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13" name="Hexagon 12">
            <a:extLst>
              <a:ext uri="{FF2B5EF4-FFF2-40B4-BE49-F238E27FC236}">
                <a16:creationId xmlns:a16="http://schemas.microsoft.com/office/drawing/2014/main" id="{FCAA4C10-1BE7-D24B-4AC4-BFCD45C0761C}"/>
              </a:ext>
            </a:extLst>
          </p:cNvPr>
          <p:cNvSpPr/>
          <p:nvPr/>
        </p:nvSpPr>
        <p:spPr>
          <a:xfrm>
            <a:off x="2426833" y="1094596"/>
            <a:ext cx="2025084" cy="1702644"/>
          </a:xfrm>
          <a:prstGeom prst="hexagon">
            <a:avLst/>
          </a:prstGeom>
          <a:solidFill>
            <a:srgbClr val="894FB9"/>
          </a:solidFill>
          <a:ln>
            <a:solidFill>
              <a:srgbClr val="894F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Time bound intervention</a:t>
            </a:r>
          </a:p>
        </p:txBody>
      </p:sp>
      <p:sp>
        <p:nvSpPr>
          <p:cNvPr id="14" name="Hexagon 13">
            <a:extLst>
              <a:ext uri="{FF2B5EF4-FFF2-40B4-BE49-F238E27FC236}">
                <a16:creationId xmlns:a16="http://schemas.microsoft.com/office/drawing/2014/main" id="{67D30038-EA52-163B-42CF-FE5459747EED}"/>
              </a:ext>
            </a:extLst>
          </p:cNvPr>
          <p:cNvSpPr/>
          <p:nvPr/>
        </p:nvSpPr>
        <p:spPr>
          <a:xfrm>
            <a:off x="2426833" y="4620452"/>
            <a:ext cx="2025084" cy="1702644"/>
          </a:xfrm>
          <a:prstGeom prst="hexagon">
            <a:avLst/>
          </a:prstGeom>
          <a:solidFill>
            <a:srgbClr val="894FB9"/>
          </a:solidFill>
          <a:ln>
            <a:solidFill>
              <a:srgbClr val="894F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Timeout/ sensory breaks/</a:t>
            </a:r>
          </a:p>
        </p:txBody>
      </p:sp>
      <p:sp>
        <p:nvSpPr>
          <p:cNvPr id="15" name="Hexagon 14">
            <a:extLst>
              <a:ext uri="{FF2B5EF4-FFF2-40B4-BE49-F238E27FC236}">
                <a16:creationId xmlns:a16="http://schemas.microsoft.com/office/drawing/2014/main" id="{31BBCF62-D2C4-FC9C-AD08-0D29BD0CB5F6}"/>
              </a:ext>
            </a:extLst>
          </p:cNvPr>
          <p:cNvSpPr/>
          <p:nvPr/>
        </p:nvSpPr>
        <p:spPr>
          <a:xfrm>
            <a:off x="528638" y="3735864"/>
            <a:ext cx="2252998" cy="1763555"/>
          </a:xfrm>
          <a:prstGeom prst="hexagon">
            <a:avLst/>
          </a:prstGeom>
          <a:solidFill>
            <a:srgbClr val="894FB9"/>
          </a:solidFill>
          <a:ln>
            <a:solidFill>
              <a:srgbClr val="894F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Specialist Assessment or external referral</a:t>
            </a:r>
          </a:p>
        </p:txBody>
      </p:sp>
      <p:sp>
        <p:nvSpPr>
          <p:cNvPr id="16" name="Hexagon 15">
            <a:extLst>
              <a:ext uri="{FF2B5EF4-FFF2-40B4-BE49-F238E27FC236}">
                <a16:creationId xmlns:a16="http://schemas.microsoft.com/office/drawing/2014/main" id="{A979602A-345F-A8C4-C610-C1145CB38E67}"/>
              </a:ext>
            </a:extLst>
          </p:cNvPr>
          <p:cNvSpPr/>
          <p:nvPr/>
        </p:nvSpPr>
        <p:spPr>
          <a:xfrm>
            <a:off x="756552" y="1973564"/>
            <a:ext cx="2025084" cy="1702644"/>
          </a:xfrm>
          <a:prstGeom prst="hexagon">
            <a:avLst/>
          </a:prstGeom>
          <a:solidFill>
            <a:srgbClr val="894FB9"/>
          </a:solidFill>
          <a:ln>
            <a:solidFill>
              <a:srgbClr val="894F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Provision of a key person</a:t>
            </a:r>
          </a:p>
        </p:txBody>
      </p:sp>
      <p:sp>
        <p:nvSpPr>
          <p:cNvPr id="17" name="Hexagon 16">
            <a:extLst>
              <a:ext uri="{FF2B5EF4-FFF2-40B4-BE49-F238E27FC236}">
                <a16:creationId xmlns:a16="http://schemas.microsoft.com/office/drawing/2014/main" id="{3DC2F820-C967-D0CB-2AF0-02C79599F549}"/>
              </a:ext>
            </a:extLst>
          </p:cNvPr>
          <p:cNvSpPr/>
          <p:nvPr/>
        </p:nvSpPr>
        <p:spPr>
          <a:xfrm>
            <a:off x="4115675" y="1920156"/>
            <a:ext cx="2025084" cy="1702644"/>
          </a:xfrm>
          <a:prstGeom prst="hexagon">
            <a:avLst/>
          </a:prstGeom>
          <a:solidFill>
            <a:srgbClr val="894FB9"/>
          </a:solidFill>
          <a:ln>
            <a:solidFill>
              <a:srgbClr val="894F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Learning aids or assistive technology</a:t>
            </a:r>
          </a:p>
        </p:txBody>
      </p:sp>
      <p:sp>
        <p:nvSpPr>
          <p:cNvPr id="18" name="Hexagon 17">
            <a:extLst>
              <a:ext uri="{FF2B5EF4-FFF2-40B4-BE49-F238E27FC236}">
                <a16:creationId xmlns:a16="http://schemas.microsoft.com/office/drawing/2014/main" id="{63251027-8C59-6699-6A27-8B0EDCF9B8EA}"/>
              </a:ext>
            </a:extLst>
          </p:cNvPr>
          <p:cNvSpPr/>
          <p:nvPr/>
        </p:nvSpPr>
        <p:spPr>
          <a:xfrm>
            <a:off x="4115675" y="3735865"/>
            <a:ext cx="2071853" cy="1702644"/>
          </a:xfrm>
          <a:prstGeom prst="hexagon">
            <a:avLst/>
          </a:prstGeom>
          <a:solidFill>
            <a:srgbClr val="894FB9"/>
          </a:solidFill>
          <a:ln>
            <a:solidFill>
              <a:srgbClr val="894F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In class grouped support</a:t>
            </a:r>
          </a:p>
        </p:txBody>
      </p:sp>
    </p:spTree>
    <p:extLst>
      <p:ext uri="{BB962C8B-B14F-4D97-AF65-F5344CB8AC3E}">
        <p14:creationId xmlns:p14="http://schemas.microsoft.com/office/powerpoint/2010/main" val="2429294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711B-14BE-1F0B-86AE-8514C80752C7}"/>
              </a:ext>
            </a:extLst>
          </p:cNvPr>
          <p:cNvSpPr>
            <a:spLocks noGrp="1"/>
          </p:cNvSpPr>
          <p:nvPr>
            <p:ph type="title"/>
          </p:nvPr>
        </p:nvSpPr>
        <p:spPr>
          <a:xfrm>
            <a:off x="361950" y="98363"/>
            <a:ext cx="10515600" cy="1325563"/>
          </a:xfrm>
        </p:spPr>
        <p:txBody>
          <a:bodyPr/>
          <a:lstStyle/>
          <a:p>
            <a:r>
              <a:rPr lang="en-GB"/>
              <a:t>The Graduated Approach</a:t>
            </a:r>
          </a:p>
        </p:txBody>
      </p:sp>
      <p:grpSp>
        <p:nvGrpSpPr>
          <p:cNvPr id="7" name="Group 6">
            <a:extLst>
              <a:ext uri="{FF2B5EF4-FFF2-40B4-BE49-F238E27FC236}">
                <a16:creationId xmlns:a16="http://schemas.microsoft.com/office/drawing/2014/main" id="{538BB5C4-9DE4-24FF-7627-A76B9D6B412F}"/>
              </a:ext>
            </a:extLst>
          </p:cNvPr>
          <p:cNvGrpSpPr/>
          <p:nvPr/>
        </p:nvGrpSpPr>
        <p:grpSpPr>
          <a:xfrm>
            <a:off x="4541434" y="1114424"/>
            <a:ext cx="7650566" cy="5645213"/>
            <a:chOff x="4541434" y="1114424"/>
            <a:chExt cx="7650566" cy="5645213"/>
          </a:xfrm>
        </p:grpSpPr>
        <p:pic>
          <p:nvPicPr>
            <p:cNvPr id="4" name="Picture 3">
              <a:extLst>
                <a:ext uri="{FF2B5EF4-FFF2-40B4-BE49-F238E27FC236}">
                  <a16:creationId xmlns:a16="http://schemas.microsoft.com/office/drawing/2014/main" id="{D4F37F64-804B-07E8-701C-31B9E79537AC}"/>
                </a:ext>
              </a:extLst>
            </p:cNvPr>
            <p:cNvPicPr>
              <a:picLocks noChangeAspect="1"/>
            </p:cNvPicPr>
            <p:nvPr/>
          </p:nvPicPr>
          <p:blipFill rotWithShape="1">
            <a:blip r:embed="rId3"/>
            <a:srcRect t="349" r="1792"/>
            <a:stretch/>
          </p:blipFill>
          <p:spPr>
            <a:xfrm>
              <a:off x="4541434" y="1114424"/>
              <a:ext cx="7650566" cy="5645213"/>
            </a:xfrm>
            <a:prstGeom prst="rect">
              <a:avLst/>
            </a:prstGeom>
          </p:spPr>
        </p:pic>
        <p:sp>
          <p:nvSpPr>
            <p:cNvPr id="5" name="Rectangle: Rounded Corners 4">
              <a:extLst>
                <a:ext uri="{FF2B5EF4-FFF2-40B4-BE49-F238E27FC236}">
                  <a16:creationId xmlns:a16="http://schemas.microsoft.com/office/drawing/2014/main" id="{45A9AEF5-1A73-2810-4883-CDD3181E97A9}"/>
                </a:ext>
              </a:extLst>
            </p:cNvPr>
            <p:cNvSpPr/>
            <p:nvPr/>
          </p:nvSpPr>
          <p:spPr>
            <a:xfrm>
              <a:off x="7852304" y="2185571"/>
              <a:ext cx="1253067" cy="508832"/>
            </a:xfrm>
            <a:prstGeom prst="roundRect">
              <a:avLst/>
            </a:prstGeom>
            <a:solidFill>
              <a:srgbClr val="F9B429"/>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Enhanced</a:t>
              </a:r>
            </a:p>
          </p:txBody>
        </p:sp>
        <p:sp>
          <p:nvSpPr>
            <p:cNvPr id="6" name="Rectangle 5">
              <a:extLst>
                <a:ext uri="{FF2B5EF4-FFF2-40B4-BE49-F238E27FC236}">
                  <a16:creationId xmlns:a16="http://schemas.microsoft.com/office/drawing/2014/main" id="{83A5163F-78F1-8299-3C1F-5F1D99E4E0F2}"/>
                </a:ext>
              </a:extLst>
            </p:cNvPr>
            <p:cNvSpPr/>
            <p:nvPr/>
          </p:nvSpPr>
          <p:spPr>
            <a:xfrm>
              <a:off x="7587684" y="3566067"/>
              <a:ext cx="1782305" cy="508832"/>
            </a:xfrm>
            <a:prstGeom prst="rect">
              <a:avLst/>
            </a:prstGeom>
            <a:solidFill>
              <a:srgbClr val="894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Targeted </a:t>
              </a:r>
            </a:p>
          </p:txBody>
        </p:sp>
      </p:grpSp>
      <p:sp>
        <p:nvSpPr>
          <p:cNvPr id="14" name="Teardrop 13">
            <a:extLst>
              <a:ext uri="{FF2B5EF4-FFF2-40B4-BE49-F238E27FC236}">
                <a16:creationId xmlns:a16="http://schemas.microsoft.com/office/drawing/2014/main" id="{DDD9CDFA-4670-9194-40A6-48ABD9CF8048}"/>
              </a:ext>
            </a:extLst>
          </p:cNvPr>
          <p:cNvSpPr/>
          <p:nvPr/>
        </p:nvSpPr>
        <p:spPr>
          <a:xfrm>
            <a:off x="559485" y="1489435"/>
            <a:ext cx="2323200" cy="1749711"/>
          </a:xfrm>
          <a:prstGeom prst="teardrop">
            <a:avLst>
              <a:gd name="adj" fmla="val 101408"/>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Pupil specific staffing such as identified TA or physical assistant</a:t>
            </a:r>
          </a:p>
        </p:txBody>
      </p:sp>
      <p:sp>
        <p:nvSpPr>
          <p:cNvPr id="15" name="Teardrop 14">
            <a:extLst>
              <a:ext uri="{FF2B5EF4-FFF2-40B4-BE49-F238E27FC236}">
                <a16:creationId xmlns:a16="http://schemas.microsoft.com/office/drawing/2014/main" id="{8AE52B75-CE3A-BB1C-AB11-7BC47C81B42D}"/>
              </a:ext>
            </a:extLst>
          </p:cNvPr>
          <p:cNvSpPr/>
          <p:nvPr/>
        </p:nvSpPr>
        <p:spPr>
          <a:xfrm>
            <a:off x="559485" y="3391546"/>
            <a:ext cx="2200760" cy="1749711"/>
          </a:xfrm>
          <a:prstGeom prst="teardrop">
            <a:avLst>
              <a:gd name="adj" fmla="val 101408"/>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Membership in Enhanced SEN Provision</a:t>
            </a:r>
          </a:p>
        </p:txBody>
      </p:sp>
      <p:sp>
        <p:nvSpPr>
          <p:cNvPr id="16" name="Teardrop 15">
            <a:extLst>
              <a:ext uri="{FF2B5EF4-FFF2-40B4-BE49-F238E27FC236}">
                <a16:creationId xmlns:a16="http://schemas.microsoft.com/office/drawing/2014/main" id="{1C415E12-8F80-312B-E990-BB08D280E313}"/>
              </a:ext>
            </a:extLst>
          </p:cNvPr>
          <p:cNvSpPr/>
          <p:nvPr/>
        </p:nvSpPr>
        <p:spPr>
          <a:xfrm>
            <a:off x="3160617" y="1489435"/>
            <a:ext cx="2200760" cy="1749711"/>
          </a:xfrm>
          <a:prstGeom prst="teardrop">
            <a:avLst>
              <a:gd name="adj" fmla="val 101408"/>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Personalised adaptations to the curriculum</a:t>
            </a:r>
          </a:p>
        </p:txBody>
      </p:sp>
      <p:sp>
        <p:nvSpPr>
          <p:cNvPr id="17" name="Teardrop 16">
            <a:extLst>
              <a:ext uri="{FF2B5EF4-FFF2-40B4-BE49-F238E27FC236}">
                <a16:creationId xmlns:a16="http://schemas.microsoft.com/office/drawing/2014/main" id="{AED8E888-F793-50C6-348C-C9DED13D388D}"/>
              </a:ext>
            </a:extLst>
          </p:cNvPr>
          <p:cNvSpPr/>
          <p:nvPr/>
        </p:nvSpPr>
        <p:spPr>
          <a:xfrm>
            <a:off x="3160617" y="3343597"/>
            <a:ext cx="2200760" cy="1749711"/>
          </a:xfrm>
          <a:prstGeom prst="teardrop">
            <a:avLst>
              <a:gd name="adj" fmla="val 101408"/>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Access to therapeutic support</a:t>
            </a:r>
          </a:p>
        </p:txBody>
      </p:sp>
    </p:spTree>
    <p:extLst>
      <p:ext uri="{BB962C8B-B14F-4D97-AF65-F5344CB8AC3E}">
        <p14:creationId xmlns:p14="http://schemas.microsoft.com/office/powerpoint/2010/main" val="19581320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E164F46F-79FA-E86B-2034-056D43C19B92}"/>
              </a:ext>
            </a:extLst>
          </p:cNvPr>
          <p:cNvGraphicFramePr/>
          <p:nvPr>
            <p:extLst>
              <p:ext uri="{D42A27DB-BD31-4B8C-83A1-F6EECF244321}">
                <p14:modId xmlns:p14="http://schemas.microsoft.com/office/powerpoint/2010/main" val="3564159662"/>
              </p:ext>
            </p:extLst>
          </p:nvPr>
        </p:nvGraphicFramePr>
        <p:xfrm>
          <a:off x="2793366" y="492559"/>
          <a:ext cx="10262870" cy="6079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2D9D426-D371-8104-B559-1C72F3F345FE}"/>
              </a:ext>
            </a:extLst>
          </p:cNvPr>
          <p:cNvSpPr>
            <a:spLocks noGrp="1"/>
          </p:cNvSpPr>
          <p:nvPr>
            <p:ph type="title"/>
          </p:nvPr>
        </p:nvSpPr>
        <p:spPr/>
        <p:txBody>
          <a:bodyPr/>
          <a:lstStyle/>
          <a:p>
            <a:r>
              <a:rPr lang="en-GB"/>
              <a:t>SEN Support Plans</a:t>
            </a:r>
          </a:p>
        </p:txBody>
      </p:sp>
      <p:sp>
        <p:nvSpPr>
          <p:cNvPr id="3" name="Text Placeholder 2">
            <a:extLst>
              <a:ext uri="{FF2B5EF4-FFF2-40B4-BE49-F238E27FC236}">
                <a16:creationId xmlns:a16="http://schemas.microsoft.com/office/drawing/2014/main" id="{5E8C0DBE-C2C4-9B63-312B-5F99694A1AE0}"/>
              </a:ext>
            </a:extLst>
          </p:cNvPr>
          <p:cNvSpPr>
            <a:spLocks noGrp="1"/>
          </p:cNvSpPr>
          <p:nvPr>
            <p:ph type="body" idx="1"/>
          </p:nvPr>
        </p:nvSpPr>
        <p:spPr/>
        <p:txBody>
          <a:bodyPr/>
          <a:lstStyle/>
          <a:p>
            <a:endParaRPr lang="en-GB"/>
          </a:p>
        </p:txBody>
      </p:sp>
      <p:sp>
        <p:nvSpPr>
          <p:cNvPr id="5" name="Oval 4">
            <a:extLst>
              <a:ext uri="{FF2B5EF4-FFF2-40B4-BE49-F238E27FC236}">
                <a16:creationId xmlns:a16="http://schemas.microsoft.com/office/drawing/2014/main" id="{1BBD89CC-91ED-0074-6947-A4373B4F08C4}"/>
              </a:ext>
            </a:extLst>
          </p:cNvPr>
          <p:cNvSpPr/>
          <p:nvPr/>
        </p:nvSpPr>
        <p:spPr>
          <a:xfrm>
            <a:off x="6974541" y="228207"/>
            <a:ext cx="2034988" cy="2026024"/>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B3B3098-DDD9-539E-829A-32800BC0EF88}"/>
              </a:ext>
            </a:extLst>
          </p:cNvPr>
          <p:cNvSpPr/>
          <p:nvPr/>
        </p:nvSpPr>
        <p:spPr>
          <a:xfrm>
            <a:off x="8914750" y="1364014"/>
            <a:ext cx="2034988" cy="2026024"/>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46A7A4-C8A0-0141-9896-611C958D3CF7}"/>
              </a:ext>
            </a:extLst>
          </p:cNvPr>
          <p:cNvSpPr/>
          <p:nvPr/>
        </p:nvSpPr>
        <p:spPr>
          <a:xfrm>
            <a:off x="8953070" y="3676698"/>
            <a:ext cx="2034988" cy="2026024"/>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66FAD916-0A3A-53E1-EB51-9A9EF941EE44}"/>
              </a:ext>
            </a:extLst>
          </p:cNvPr>
          <p:cNvSpPr/>
          <p:nvPr/>
        </p:nvSpPr>
        <p:spPr>
          <a:xfrm>
            <a:off x="6884893" y="4834104"/>
            <a:ext cx="2124636" cy="2026024"/>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71A3AB63-E55B-5DE6-2E26-CB9DAD622A3E}"/>
              </a:ext>
            </a:extLst>
          </p:cNvPr>
          <p:cNvSpPr/>
          <p:nvPr/>
        </p:nvSpPr>
        <p:spPr>
          <a:xfrm>
            <a:off x="4855724" y="3605210"/>
            <a:ext cx="2034988" cy="2026024"/>
          </a:xfrm>
          <a:prstGeom prst="ellipse">
            <a:avLst/>
          </a:prstGeom>
          <a:solidFill>
            <a:srgbClr val="FCFCFA"/>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D2648FD-272D-AB22-86AD-C3FAE5B7CC5B}"/>
              </a:ext>
            </a:extLst>
          </p:cNvPr>
          <p:cNvSpPr/>
          <p:nvPr/>
        </p:nvSpPr>
        <p:spPr>
          <a:xfrm>
            <a:off x="4939553" y="1334583"/>
            <a:ext cx="2034988" cy="2026024"/>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59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0C07-9215-42DA-BA0C-0956610DEE5D}"/>
              </a:ext>
            </a:extLst>
          </p:cNvPr>
          <p:cNvSpPr>
            <a:spLocks noGrp="1"/>
          </p:cNvSpPr>
          <p:nvPr>
            <p:ph type="title"/>
          </p:nvPr>
        </p:nvSpPr>
        <p:spPr>
          <a:xfrm>
            <a:off x="392502" y="379502"/>
            <a:ext cx="10515600" cy="1325563"/>
          </a:xfrm>
        </p:spPr>
        <p:txBody>
          <a:bodyPr/>
          <a:lstStyle/>
          <a:p>
            <a:r>
              <a:rPr lang="en-GB">
                <a:latin typeface="Arial"/>
                <a:cs typeface="Arial"/>
              </a:rPr>
              <a:t>Small steps to success </a:t>
            </a:r>
            <a:endParaRPr lang="en-GB"/>
          </a:p>
        </p:txBody>
      </p:sp>
      <p:sp>
        <p:nvSpPr>
          <p:cNvPr id="4" name="TextBox 3">
            <a:extLst>
              <a:ext uri="{FF2B5EF4-FFF2-40B4-BE49-F238E27FC236}">
                <a16:creationId xmlns:a16="http://schemas.microsoft.com/office/drawing/2014/main" id="{B31FDA40-556D-C484-E523-981EB0DE4093}"/>
              </a:ext>
            </a:extLst>
          </p:cNvPr>
          <p:cNvSpPr txBox="1"/>
          <p:nvPr/>
        </p:nvSpPr>
        <p:spPr>
          <a:xfrm>
            <a:off x="1426069" y="3541600"/>
            <a:ext cx="9332182"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400" b="1" baseline="0">
                <a:solidFill>
                  <a:srgbClr val="002060"/>
                </a:solidFill>
                <a:latin typeface="Calibri"/>
                <a:ea typeface="Segoe UI"/>
                <a:cs typeface="Segoe UI"/>
              </a:rPr>
              <a:t>Billy will be able to give the names and sounds of the letters A-M in the alphabet orally, with 100% accuracy</a:t>
            </a:r>
            <a:r>
              <a:rPr lang="en-US" sz="2400" b="1">
                <a:solidFill>
                  <a:srgbClr val="002060"/>
                </a:solidFill>
                <a:latin typeface="Calibri"/>
                <a:ea typeface="Segoe UI"/>
                <a:cs typeface="Segoe UI"/>
              </a:rPr>
              <a:t> after 6 weeks of daily precision teaching</a:t>
            </a:r>
            <a:r>
              <a:rPr lang="en-US" sz="2400" b="1">
                <a:latin typeface="Calibri"/>
                <a:ea typeface="Segoe UI"/>
                <a:cs typeface="Segoe UI"/>
              </a:rPr>
              <a:t>​.</a:t>
            </a:r>
          </a:p>
          <a:p>
            <a:endParaRPr lang="en-US" sz="2400" b="1">
              <a:latin typeface="Calibri"/>
              <a:ea typeface="Segoe UI"/>
              <a:cs typeface="Segoe UI"/>
            </a:endParaRPr>
          </a:p>
          <a:p>
            <a:pPr rtl="0"/>
            <a:r>
              <a:rPr lang="en-US" sz="2400" b="1">
                <a:solidFill>
                  <a:srgbClr val="002060"/>
                </a:solidFill>
                <a:latin typeface="Calibri"/>
                <a:ea typeface="Segoe UI"/>
                <a:cs typeface="Segoe UI"/>
              </a:rPr>
              <a:t>Jamila</a:t>
            </a:r>
            <a:r>
              <a:rPr lang="en-US" sz="2400" b="1" baseline="0">
                <a:solidFill>
                  <a:srgbClr val="002060"/>
                </a:solidFill>
                <a:latin typeface="Calibri"/>
                <a:ea typeface="Segoe UI"/>
                <a:cs typeface="Segoe UI"/>
              </a:rPr>
              <a:t> will be able to spell the words, 'said,' 'here,' 'there,' 'where,' and 'were,' with four out of five correct by the sixth session. </a:t>
            </a:r>
            <a:endParaRPr kumimoji="0" lang="en-US" sz="1800" b="1" u="none" strike="noStrike" cap="none" spc="0" normalizeH="0" baseline="0">
              <a:ln>
                <a:noFill/>
              </a:ln>
              <a:solidFill>
                <a:srgbClr val="000000"/>
              </a:solidFill>
              <a:effectLst/>
              <a:uFillTx/>
              <a:latin typeface="+mj-lt"/>
              <a:ea typeface="+mj-ea"/>
              <a:cs typeface="+mj-cs"/>
              <a:sym typeface="Calibri"/>
            </a:endParaRPr>
          </a:p>
        </p:txBody>
      </p:sp>
      <p:graphicFrame>
        <p:nvGraphicFramePr>
          <p:cNvPr id="5" name="Diagram 4">
            <a:extLst>
              <a:ext uri="{FF2B5EF4-FFF2-40B4-BE49-F238E27FC236}">
                <a16:creationId xmlns:a16="http://schemas.microsoft.com/office/drawing/2014/main" id="{A7A26A25-18C9-298A-1A5C-831CA9D113BC}"/>
              </a:ext>
            </a:extLst>
          </p:cNvPr>
          <p:cNvGraphicFramePr/>
          <p:nvPr>
            <p:extLst>
              <p:ext uri="{D42A27DB-BD31-4B8C-83A1-F6EECF244321}">
                <p14:modId xmlns:p14="http://schemas.microsoft.com/office/powerpoint/2010/main" val="599458465"/>
              </p:ext>
            </p:extLst>
          </p:nvPr>
        </p:nvGraphicFramePr>
        <p:xfrm>
          <a:off x="672257" y="-1764794"/>
          <a:ext cx="10854904" cy="8373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184315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hild development process&#10;&#10;Description automatically generated">
            <a:extLst>
              <a:ext uri="{FF2B5EF4-FFF2-40B4-BE49-F238E27FC236}">
                <a16:creationId xmlns:a16="http://schemas.microsoft.com/office/drawing/2014/main" id="{40B5E61B-133B-36F6-78FC-E88368AFA975}"/>
              </a:ext>
            </a:extLst>
          </p:cNvPr>
          <p:cNvPicPr>
            <a:picLocks noChangeAspect="1"/>
          </p:cNvPicPr>
          <p:nvPr/>
        </p:nvPicPr>
        <p:blipFill rotWithShape="1">
          <a:blip r:embed="rId3">
            <a:extLst>
              <a:ext uri="{28A0092B-C50C-407E-A947-70E740481C1C}">
                <a14:useLocalDpi xmlns:a14="http://schemas.microsoft.com/office/drawing/2010/main" val="0"/>
              </a:ext>
            </a:extLst>
          </a:blip>
          <a:srcRect l="3726" r="6502" b="4927"/>
          <a:stretch/>
        </p:blipFill>
        <p:spPr>
          <a:xfrm>
            <a:off x="2520461" y="1012785"/>
            <a:ext cx="7502770" cy="5845215"/>
          </a:xfrm>
          <a:prstGeom prst="rect">
            <a:avLst/>
          </a:prstGeom>
        </p:spPr>
      </p:pic>
      <p:sp>
        <p:nvSpPr>
          <p:cNvPr id="2" name="Title 1">
            <a:extLst>
              <a:ext uri="{FF2B5EF4-FFF2-40B4-BE49-F238E27FC236}">
                <a16:creationId xmlns:a16="http://schemas.microsoft.com/office/drawing/2014/main" id="{901B0C07-9215-42DA-BA0C-0956610DEE5D}"/>
              </a:ext>
            </a:extLst>
          </p:cNvPr>
          <p:cNvSpPr>
            <a:spLocks noGrp="1"/>
          </p:cNvSpPr>
          <p:nvPr>
            <p:ph type="title"/>
          </p:nvPr>
        </p:nvSpPr>
        <p:spPr>
          <a:xfrm>
            <a:off x="219974" y="106332"/>
            <a:ext cx="10515600" cy="1325563"/>
          </a:xfrm>
        </p:spPr>
        <p:txBody>
          <a:bodyPr/>
          <a:lstStyle/>
          <a:p>
            <a:r>
              <a:rPr lang="en-GB">
                <a:latin typeface="Arial"/>
                <a:cs typeface="Arial"/>
              </a:rPr>
              <a:t>Cycles of support  </a:t>
            </a:r>
            <a:endParaRPr lang="en-GB"/>
          </a:p>
        </p:txBody>
      </p:sp>
      <p:pic>
        <p:nvPicPr>
          <p:cNvPr id="18" name="Graphic 17" descr="Upstairs with solid fill">
            <a:extLst>
              <a:ext uri="{FF2B5EF4-FFF2-40B4-BE49-F238E27FC236}">
                <a16:creationId xmlns:a16="http://schemas.microsoft.com/office/drawing/2014/main" id="{B06286D5-C5DA-0FC8-D150-47F14ABD7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3857" y="3086819"/>
            <a:ext cx="1906437" cy="1935192"/>
          </a:xfrm>
          <a:prstGeom prst="rect">
            <a:avLst/>
          </a:prstGeom>
        </p:spPr>
      </p:pic>
    </p:spTree>
    <p:extLst>
      <p:ext uri="{BB962C8B-B14F-4D97-AF65-F5344CB8AC3E}">
        <p14:creationId xmlns:p14="http://schemas.microsoft.com/office/powerpoint/2010/main" val="41272784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601309"/>
            <a:ext cx="8229600" cy="1143000"/>
          </a:xfrm>
        </p:spPr>
        <p:txBody>
          <a:bodyPr>
            <a:noAutofit/>
          </a:bodyPr>
          <a:lstStyle/>
          <a:p>
            <a:r>
              <a:rPr lang="en-GB" sz="4800" dirty="0"/>
              <a:t>The following slides illustrate Portage intervention perfectly…..</a:t>
            </a:r>
          </a:p>
        </p:txBody>
      </p:sp>
      <p:pic>
        <p:nvPicPr>
          <p:cNvPr id="4" name="Content Placeholder 3">
            <a:extLst>
              <a:ext uri="{FF2B5EF4-FFF2-40B4-BE49-F238E27FC236}">
                <a16:creationId xmlns:a16="http://schemas.microsoft.com/office/drawing/2014/main" id="{9D81EF6C-5186-4CA9-9B4C-5DB6D55D91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9323" y="5301208"/>
            <a:ext cx="1691279" cy="962954"/>
          </a:xfrm>
          <a:prstGeom prst="rect">
            <a:avLst/>
          </a:prstGeom>
        </p:spPr>
      </p:pic>
      <p:pic>
        <p:nvPicPr>
          <p:cNvPr id="5" name="Picture 2" descr="Norfolk Portage Service logo and strapline (3)">
            <a:extLst>
              <a:ext uri="{FF2B5EF4-FFF2-40B4-BE49-F238E27FC236}">
                <a16:creationId xmlns:a16="http://schemas.microsoft.com/office/drawing/2014/main" id="{3506AB9A-3707-4AD6-A57F-FB9AF02726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396" y="5294069"/>
            <a:ext cx="1966372" cy="1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2550871-2B21-42ED-83E7-20FC0D3B3CA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23993" y="5517232"/>
            <a:ext cx="1022985" cy="1054100"/>
          </a:xfrm>
          <a:prstGeom prst="rect">
            <a:avLst/>
          </a:prstGeom>
        </p:spPr>
      </p:pic>
    </p:spTree>
    <p:extLst>
      <p:ext uri="{BB962C8B-B14F-4D97-AF65-F5344CB8AC3E}">
        <p14:creationId xmlns:p14="http://schemas.microsoft.com/office/powerpoint/2010/main" val="111501692"/>
      </p:ext>
    </p:extLst>
  </p:cSld>
  <p:clrMapOvr>
    <a:masterClrMapping/>
  </p:clrMapOvr>
  <mc:AlternateContent xmlns:mc="http://schemas.openxmlformats.org/markup-compatibility/2006" xmlns:p14="http://schemas.microsoft.com/office/powerpoint/2010/main">
    <mc:Choice Requires="p14">
      <p:transition p14:dur="40" advClick="0" advTm="7000"/>
    </mc:Choice>
    <mc:Fallback xmlns="">
      <p:transition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584" y="476672"/>
            <a:ext cx="7481776" cy="1080120"/>
          </a:xfrm>
        </p:spPr>
        <p:txBody>
          <a:bodyPr/>
          <a:lstStyle/>
          <a:p>
            <a:pPr algn="ctr"/>
            <a:r>
              <a:rPr lang="en-GB" sz="2800" i="1" dirty="0">
                <a:solidFill>
                  <a:schemeClr val="accent4"/>
                </a:solidFill>
                <a:latin typeface="Lucida Bright" panose="02040602050505020304" pitchFamily="18" charset="0"/>
              </a:rPr>
              <a:t>“Portage really gave me the confidence and the knowledge to draw out the very best from my child.”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336" y="5209222"/>
            <a:ext cx="2438036" cy="1388131"/>
          </a:xfrm>
          <a:prstGeom prst="rect">
            <a:avLst/>
          </a:prstGeom>
        </p:spPr>
      </p:pic>
      <p:sp>
        <p:nvSpPr>
          <p:cNvPr id="6" name="TextBox 5"/>
          <p:cNvSpPr txBox="1"/>
          <p:nvPr/>
        </p:nvSpPr>
        <p:spPr>
          <a:xfrm>
            <a:off x="5245823" y="166410"/>
            <a:ext cx="1718740" cy="369332"/>
          </a:xfrm>
          <a:prstGeom prst="rect">
            <a:avLst/>
          </a:prstGeom>
          <a:noFill/>
        </p:spPr>
        <p:txBody>
          <a:bodyPr wrap="none" rtlCol="0">
            <a:spAutoFit/>
          </a:bodyPr>
          <a:lstStyle/>
          <a:p>
            <a:pPr hangingPunct="1"/>
            <a:r>
              <a:rPr lang="en-GB" b="1" kern="1200" dirty="0">
                <a:solidFill>
                  <a:srgbClr val="474B78"/>
                </a:solidFill>
                <a:latin typeface="Lucida Sans Unicode"/>
                <a:ea typeface="+mn-ea"/>
                <a:cs typeface="+mn-cs"/>
              </a:rPr>
              <a:t>Parent Quote:</a:t>
            </a:r>
          </a:p>
        </p:txBody>
      </p:sp>
      <p:pic>
        <p:nvPicPr>
          <p:cNvPr id="2050" name="Picture 2" descr="C:\Users\Portage Consultant1\Desktop\NPA Photos\PORTAGE-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728" y="1916833"/>
            <a:ext cx="4752528" cy="3155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Norfolk Portage Service logo and straplin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7528" y="5469899"/>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39CE30F-4C76-45ED-B593-D42954BCFFB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447929" y="5543252"/>
            <a:ext cx="1022985" cy="1054100"/>
          </a:xfrm>
          <a:prstGeom prst="rect">
            <a:avLst/>
          </a:prstGeom>
        </p:spPr>
      </p:pic>
    </p:spTree>
    <p:extLst>
      <p:ext uri="{BB962C8B-B14F-4D97-AF65-F5344CB8AC3E}">
        <p14:creationId xmlns:p14="http://schemas.microsoft.com/office/powerpoint/2010/main" val="2300550057"/>
      </p:ext>
    </p:extLst>
  </p:cSld>
  <p:clrMapOvr>
    <a:masterClrMapping/>
  </p:clrMapOvr>
  <mc:AlternateContent xmlns:mc="http://schemas.openxmlformats.org/markup-compatibility/2006" xmlns:p14="http://schemas.microsoft.com/office/powerpoint/2010/main">
    <mc:Choice Requires="p14">
      <p:transition spd="slow" advClick="0" advTm="7000">
        <p14:flash/>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1116" y="509954"/>
            <a:ext cx="7481776" cy="1080120"/>
          </a:xfrm>
        </p:spPr>
        <p:txBody>
          <a:bodyPr/>
          <a:lstStyle/>
          <a:p>
            <a:pPr algn="ctr"/>
            <a:r>
              <a:rPr lang="en-GB" sz="2800" i="1" dirty="0">
                <a:solidFill>
                  <a:schemeClr val="accent4"/>
                </a:solidFill>
                <a:latin typeface="Lucida Bright" panose="02040602050505020304" pitchFamily="18" charset="0"/>
              </a:rPr>
              <a:t>“I cannot speak highly enough of the service and the benefits it has given to us as a family.”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36" y="5209222"/>
            <a:ext cx="2438036" cy="13881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0" y="1916833"/>
            <a:ext cx="5112568" cy="3400057"/>
          </a:xfrm>
          <a:prstGeom prst="rect">
            <a:avLst/>
          </a:prstGeom>
          <a:ln>
            <a:noFill/>
          </a:ln>
          <a:effectLst>
            <a:softEdge rad="112500"/>
          </a:effectLst>
        </p:spPr>
      </p:pic>
      <p:sp>
        <p:nvSpPr>
          <p:cNvPr id="6" name="TextBox 5"/>
          <p:cNvSpPr txBox="1"/>
          <p:nvPr/>
        </p:nvSpPr>
        <p:spPr>
          <a:xfrm>
            <a:off x="5245823" y="141751"/>
            <a:ext cx="1718740" cy="369332"/>
          </a:xfrm>
          <a:prstGeom prst="rect">
            <a:avLst/>
          </a:prstGeom>
          <a:noFill/>
        </p:spPr>
        <p:txBody>
          <a:bodyPr wrap="none" rtlCol="0">
            <a:spAutoFit/>
          </a:bodyPr>
          <a:lstStyle/>
          <a:p>
            <a:pPr hangingPunct="1"/>
            <a:r>
              <a:rPr lang="en-GB" b="1" kern="1200" dirty="0">
                <a:solidFill>
                  <a:srgbClr val="474B78"/>
                </a:solidFill>
                <a:latin typeface="Lucida Sans Unicode"/>
                <a:ea typeface="+mn-ea"/>
                <a:cs typeface="+mn-cs"/>
              </a:rPr>
              <a:t>Parent Quote:</a:t>
            </a:r>
          </a:p>
        </p:txBody>
      </p:sp>
      <p:pic>
        <p:nvPicPr>
          <p:cNvPr id="7" name="Picture 2" descr="Norfolk Portage Service logo and straplin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5523734"/>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2336565-8F23-45F8-A730-42577772B47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19937" y="5641524"/>
            <a:ext cx="1022985" cy="1054100"/>
          </a:xfrm>
          <a:prstGeom prst="rect">
            <a:avLst/>
          </a:prstGeom>
        </p:spPr>
      </p:pic>
    </p:spTree>
    <p:extLst>
      <p:ext uri="{BB962C8B-B14F-4D97-AF65-F5344CB8AC3E}">
        <p14:creationId xmlns:p14="http://schemas.microsoft.com/office/powerpoint/2010/main" val="3000195546"/>
      </p:ext>
    </p:extLst>
  </p:cSld>
  <p:clrMapOvr>
    <a:masterClrMapping/>
  </p:clrMapOvr>
  <mc:AlternateContent xmlns:mc="http://schemas.openxmlformats.org/markup-compatibility/2006" xmlns:p14="http://schemas.microsoft.com/office/powerpoint/2010/main">
    <mc:Choice Requires="p14">
      <p:transition spd="slow" advClick="0" advTm="7000">
        <p14:flash/>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79576" y="692696"/>
            <a:ext cx="7481776" cy="1080120"/>
          </a:xfrm>
        </p:spPr>
        <p:txBody>
          <a:bodyPr/>
          <a:lstStyle/>
          <a:p>
            <a:pPr algn="ctr"/>
            <a:r>
              <a:rPr lang="en-GB" sz="2800" i="1" dirty="0">
                <a:solidFill>
                  <a:schemeClr val="accent4"/>
                </a:solidFill>
                <a:latin typeface="Lucida Bright" panose="02040602050505020304" pitchFamily="18" charset="0"/>
              </a:rPr>
              <a:t>“It has helped me because I can see the improvements and it has given me confidence in my ability to help him”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36" y="5209222"/>
            <a:ext cx="2438036" cy="1388131"/>
          </a:xfrm>
          <a:prstGeom prst="rect">
            <a:avLst/>
          </a:prstGeom>
        </p:spPr>
      </p:pic>
      <p:sp>
        <p:nvSpPr>
          <p:cNvPr id="5" name="TextBox 4"/>
          <p:cNvSpPr txBox="1"/>
          <p:nvPr/>
        </p:nvSpPr>
        <p:spPr>
          <a:xfrm>
            <a:off x="5245823" y="166410"/>
            <a:ext cx="1718740" cy="369332"/>
          </a:xfrm>
          <a:prstGeom prst="rect">
            <a:avLst/>
          </a:prstGeom>
          <a:noFill/>
        </p:spPr>
        <p:txBody>
          <a:bodyPr wrap="none" rtlCol="0">
            <a:spAutoFit/>
          </a:bodyPr>
          <a:lstStyle/>
          <a:p>
            <a:pPr hangingPunct="1"/>
            <a:r>
              <a:rPr lang="en-GB" b="1" kern="1200" dirty="0">
                <a:solidFill>
                  <a:srgbClr val="474B78"/>
                </a:solidFill>
                <a:latin typeface="Lucida Sans Unicode"/>
                <a:ea typeface="+mn-ea"/>
                <a:cs typeface="+mn-cs"/>
              </a:rPr>
              <a:t>Parent Quote:</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3" y="2103550"/>
            <a:ext cx="4833729" cy="3211696"/>
          </a:xfrm>
          <a:prstGeom prst="rect">
            <a:avLst/>
          </a:prstGeom>
          <a:ln>
            <a:noFill/>
          </a:ln>
          <a:effectLst>
            <a:softEdge rad="112500"/>
          </a:effectLst>
        </p:spPr>
      </p:pic>
      <p:pic>
        <p:nvPicPr>
          <p:cNvPr id="7" name="Picture 2" descr="Norfolk Portage Service logo and straplin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6862" y="5633163"/>
            <a:ext cx="14668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75C498-CBA2-427F-B7F3-3011B92BE0F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409084" y="5645980"/>
            <a:ext cx="1022985" cy="1054100"/>
          </a:xfrm>
          <a:prstGeom prst="rect">
            <a:avLst/>
          </a:prstGeom>
        </p:spPr>
      </p:pic>
    </p:spTree>
    <p:extLst>
      <p:ext uri="{BB962C8B-B14F-4D97-AF65-F5344CB8AC3E}">
        <p14:creationId xmlns:p14="http://schemas.microsoft.com/office/powerpoint/2010/main" val="2547536333"/>
      </p:ext>
    </p:extLst>
  </p:cSld>
  <p:clrMapOvr>
    <a:masterClrMapping/>
  </p:clrMapOvr>
  <mc:AlternateContent xmlns:mc="http://schemas.openxmlformats.org/markup-compatibility/2006" xmlns:p14="http://schemas.microsoft.com/office/powerpoint/2010/main">
    <mc:Choice Requires="p14">
      <p:transition spd="slow" advClick="0" advTm="7000">
        <p14:flash/>
      </p:transition>
    </mc:Choice>
    <mc:Fallback xmlns="">
      <p:transition spd="slow" advClick="0" advTm="7000">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4" ma:contentTypeDescription="Create a new document." ma:contentTypeScope="" ma:versionID="dc5c1c57734c6946a3a0cbfe32c9d9fb">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c0a269e039222d6987eab346ff05a20"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4202314-371f-4a32-9f59-6af7e294e9cd" xsi:nil="true"/>
    <lcf76f155ced4ddcb4097134ff3c332f xmlns="4d391113-094c-4272-bd59-d7a9a76b2e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F160DB-760E-4337-A3D3-4C69D79975E0}">
  <ds:schemaRefs>
    <ds:schemaRef ds:uri="http://schemas.microsoft.com/sharepoint/v3/contenttype/forms"/>
  </ds:schemaRefs>
</ds:datastoreItem>
</file>

<file path=customXml/itemProps2.xml><?xml version="1.0" encoding="utf-8"?>
<ds:datastoreItem xmlns:ds="http://schemas.openxmlformats.org/officeDocument/2006/customXml" ds:itemID="{5418CC6E-D855-4744-91DE-45E5BA940747}"/>
</file>

<file path=customXml/itemProps3.xml><?xml version="1.0" encoding="utf-8"?>
<ds:datastoreItem xmlns:ds="http://schemas.openxmlformats.org/officeDocument/2006/customXml" ds:itemID="{84A668BA-4ED3-4A7B-B6A4-B940916CDFF7}">
  <ds:schemaRefs>
    <ds:schemaRef ds:uri="a84b72e4-3372-47d6-92c6-19324b63c0c7"/>
    <ds:schemaRef ds:uri="c6ab4d08-ee68-4586-95b1-8832155acf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CS slide deck</Template>
  <TotalTime>4</TotalTime>
  <Words>3512</Words>
  <Application>Microsoft Office PowerPoint</Application>
  <PresentationFormat>Widescreen</PresentationFormat>
  <Paragraphs>261</Paragraphs>
  <Slides>59</Slides>
  <Notes>23</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59</vt:i4>
      </vt:variant>
    </vt:vector>
  </HeadingPairs>
  <TitlesOfParts>
    <vt:vector size="76" baseType="lpstr">
      <vt:lpstr>Arial</vt:lpstr>
      <vt:lpstr>Arial</vt:lpstr>
      <vt:lpstr>avenir-lt-w01_35-light1475496</vt:lpstr>
      <vt:lpstr>Calibri</vt:lpstr>
      <vt:lpstr>Calibri Light</vt:lpstr>
      <vt:lpstr>Century Gothic</vt:lpstr>
      <vt:lpstr>Comic Sans MS</vt:lpstr>
      <vt:lpstr>Google Sans</vt:lpstr>
      <vt:lpstr>Lucida Bright</vt:lpstr>
      <vt:lpstr>Lucida Sans Unicode</vt:lpstr>
      <vt:lpstr>Roboto</vt:lpstr>
      <vt:lpstr>Verdana</vt:lpstr>
      <vt:lpstr>Wingdings</vt:lpstr>
      <vt:lpstr>Wingdings 2</vt:lpstr>
      <vt:lpstr>Wingdings 3</vt:lpstr>
      <vt:lpstr>Office Theme</vt:lpstr>
      <vt:lpstr>Concourse</vt:lpstr>
      <vt:lpstr>Adapting teaching and learning for children and young people with special educational needs</vt:lpstr>
      <vt:lpstr>Melanie Warren Portage Strategic Coordinator</vt:lpstr>
      <vt:lpstr>But…. What IS Portage ?!</vt:lpstr>
      <vt:lpstr>Or perhaps…..?</vt:lpstr>
      <vt:lpstr>National Portage Association</vt:lpstr>
      <vt:lpstr>The following slides illustrate Portage intervention perfectly…..</vt:lpstr>
      <vt:lpstr>“Portage really gave me the confidence and the knowledge to draw out the very best from my child.”</vt:lpstr>
      <vt:lpstr>“I cannot speak highly enough of the service and the benefits it has given to us as a family.”</vt:lpstr>
      <vt:lpstr>“It has helped me because I can see the improvements and it has given me confidence in my ability to help him”</vt:lpstr>
      <vt:lpstr>“It is done at home within the best environment for one-to-one teaching. Everyone is relaxed which makes things so much easier”</vt:lpstr>
      <vt:lpstr>“It has taught me to take things gradually. Before Portage, I expected to see an immediate response to certain things. Now I accept the little things which will add up to succeeding in one big thing later”</vt:lpstr>
      <vt:lpstr>“I look forward very much to my weekly visit. You don’t feel isolated and you know that if you have anything you’re worried about, you can discuss it.”</vt:lpstr>
      <vt:lpstr>    Portage is a home visiting, educational service for pre-school children with a significant delay of 6 months or more, in two or more areas of the EYFS and is a world-wide intervention, delivering a Small Steps to Learning ethos </vt:lpstr>
      <vt:lpstr>Getting a foothold…. to obtain an initial, stable position from which one can progress in a particular industry or area</vt:lpstr>
      <vt:lpstr>PowerPoint Presentation</vt:lpstr>
      <vt:lpstr>Portage is Effective Early Intervention</vt:lpstr>
      <vt:lpstr>PowerPoint Presentation</vt:lpstr>
      <vt:lpstr>***   Introducing Edith and her Small Steps journey  ***</vt:lpstr>
      <vt:lpstr>PowerPoint Presentation</vt:lpstr>
      <vt:lpstr>..and here she is at 4 !</vt:lpstr>
      <vt:lpstr>An absolute love of reading- 4 years</vt:lpstr>
      <vt:lpstr>Happy school days !</vt:lpstr>
      <vt:lpstr>Edith the Entertainer – 7 years</vt:lpstr>
      <vt:lpstr>Inclusive practice and why it’s important…</vt:lpstr>
      <vt:lpstr> </vt:lpstr>
      <vt:lpstr>PowerPoint Presentation</vt:lpstr>
      <vt:lpstr>PowerPoint Presentation</vt:lpstr>
      <vt:lpstr>PowerPoint Presentation</vt:lpstr>
      <vt:lpstr>PowerPoint Presentation</vt:lpstr>
      <vt:lpstr>     </vt:lpstr>
      <vt:lpstr>Parent Quote </vt:lpstr>
      <vt:lpstr>Physical Disabilities Adaptions</vt:lpstr>
      <vt:lpstr>Step by step to make splints</vt:lpstr>
      <vt:lpstr>Sensory Impairment: Vision</vt:lpstr>
      <vt:lpstr>PowerPoint Presentation</vt:lpstr>
      <vt:lpstr>PowerPoint Presentation</vt:lpstr>
      <vt:lpstr>PowerPoint Presentation</vt:lpstr>
      <vt:lpstr>PowerPoint Presentation</vt:lpstr>
      <vt:lpstr>PowerPoint Presentation</vt:lpstr>
      <vt:lpstr>Transitioning from Portage</vt:lpstr>
      <vt:lpstr>Portage Small Steps Training Workshop for Early Years A Small Steps Approach to Learning for Children with Special Educational Needs and Disabilities </vt:lpstr>
      <vt:lpstr>Structure of the course</vt:lpstr>
      <vt:lpstr>Referral Form</vt:lpstr>
      <vt:lpstr>Watch our ‘Voice of the Child’ YouTube video ! </vt:lpstr>
      <vt:lpstr>PowerPoint Presentation</vt:lpstr>
      <vt:lpstr>PowerPoint Presentation</vt:lpstr>
      <vt:lpstr>PowerPoint Presentation</vt:lpstr>
      <vt:lpstr>SEN Support</vt:lpstr>
      <vt:lpstr>SEN Support Plans</vt:lpstr>
      <vt:lpstr>The Graduated Approach</vt:lpstr>
      <vt:lpstr>The Graduated Approach</vt:lpstr>
      <vt:lpstr>What do CYP say? </vt:lpstr>
      <vt:lpstr>PowerPoint Presentation</vt:lpstr>
      <vt:lpstr>The Graduated Approach</vt:lpstr>
      <vt:lpstr>The Graduated Approach</vt:lpstr>
      <vt:lpstr>The Graduated Approach</vt:lpstr>
      <vt:lpstr>SEN Support Plans</vt:lpstr>
      <vt:lpstr>Small steps to success </vt:lpstr>
      <vt:lpstr>Cycles of support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Gooding, Kate</dc:creator>
  <cp:lastModifiedBy>Genevieve Bouquet</cp:lastModifiedBy>
  <cp:revision>2</cp:revision>
  <dcterms:created xsi:type="dcterms:W3CDTF">2022-04-06T13:54:34Z</dcterms:created>
  <dcterms:modified xsi:type="dcterms:W3CDTF">2024-06-05T08:32:15Z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0x010100C587D0C4451D98499AF62F09CCBAF78C</vt:lpwstr>
  </property>
  <property fmtid="{D5CDD505-2E9C-101B-9397-08002B2CF9AE}" pid="3" name="MediaServiceImageTags">
    <vt:lpwstr/>
  </property>
</Properties>
</file>